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5"/>
  </p:notesMasterIdLst>
  <p:sldIdLst>
    <p:sldId id="256" r:id="rId2"/>
    <p:sldId id="268" r:id="rId3"/>
    <p:sldId id="269" r:id="rId4"/>
    <p:sldId id="617" r:id="rId5"/>
    <p:sldId id="361" r:id="rId6"/>
    <p:sldId id="618" r:id="rId7"/>
    <p:sldId id="363" r:id="rId8"/>
    <p:sldId id="364" r:id="rId9"/>
    <p:sldId id="365" r:id="rId10"/>
    <p:sldId id="366" r:id="rId11"/>
    <p:sldId id="369" r:id="rId12"/>
    <p:sldId id="370" r:id="rId13"/>
    <p:sldId id="371" r:id="rId14"/>
    <p:sldId id="625" r:id="rId15"/>
    <p:sldId id="626" r:id="rId16"/>
    <p:sldId id="628" r:id="rId17"/>
    <p:sldId id="629" r:id="rId18"/>
    <p:sldId id="630" r:id="rId19"/>
    <p:sldId id="342" r:id="rId20"/>
    <p:sldId id="338" r:id="rId21"/>
    <p:sldId id="604" r:id="rId22"/>
    <p:sldId id="632" r:id="rId23"/>
    <p:sldId id="633" r:id="rId24"/>
    <p:sldId id="634" r:id="rId25"/>
    <p:sldId id="635" r:id="rId26"/>
    <p:sldId id="636" r:id="rId27"/>
    <p:sldId id="637" r:id="rId28"/>
    <p:sldId id="640" r:id="rId29"/>
    <p:sldId id="638" r:id="rId30"/>
    <p:sldId id="639" r:id="rId31"/>
    <p:sldId id="641" r:id="rId32"/>
    <p:sldId id="642" r:id="rId33"/>
    <p:sldId id="643"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210" autoAdjust="0"/>
    <p:restoredTop sz="86099" autoAdjust="0"/>
  </p:normalViewPr>
  <p:slideViewPr>
    <p:cSldViewPr snapToGrid="0">
      <p:cViewPr varScale="1">
        <p:scale>
          <a:sx n="59" d="100"/>
          <a:sy n="59" d="100"/>
        </p:scale>
        <p:origin x="149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FD744C5-8E8E-7141-AA32-884E79286400}" type="doc">
      <dgm:prSet loTypeId="urn:microsoft.com/office/officeart/2005/8/layout/chevron2" loCatId="" qsTypeId="urn:microsoft.com/office/officeart/2005/8/quickstyle/3d3" qsCatId="3D" csTypeId="urn:microsoft.com/office/officeart/2005/8/colors/accent1_2" csCatId="accent1" phldr="1"/>
      <dgm:spPr/>
      <dgm:t>
        <a:bodyPr/>
        <a:lstStyle/>
        <a:p>
          <a:endParaRPr lang="en-GB"/>
        </a:p>
      </dgm:t>
    </dgm:pt>
    <dgm:pt modelId="{F8D00583-1885-2B4E-AA35-B2F6E6080D44}">
      <dgm:prSet phldrT="[Text]"/>
      <dgm:spPr/>
      <dgm:t>
        <a:bodyPr/>
        <a:lstStyle/>
        <a:p>
          <a:r>
            <a:rPr lang="en-GB" dirty="0"/>
            <a:t>Conceptual Design</a:t>
          </a:r>
        </a:p>
      </dgm:t>
    </dgm:pt>
    <dgm:pt modelId="{4DD99682-1634-3644-8F3B-5D8770F1BDA8}" type="parTrans" cxnId="{8071C6B3-F4EC-5B42-8915-9AAFF53B99B9}">
      <dgm:prSet/>
      <dgm:spPr/>
      <dgm:t>
        <a:bodyPr/>
        <a:lstStyle/>
        <a:p>
          <a:endParaRPr lang="en-GB"/>
        </a:p>
      </dgm:t>
    </dgm:pt>
    <dgm:pt modelId="{BE35E775-FEB3-E44C-BEB0-D217792B04E9}" type="sibTrans" cxnId="{8071C6B3-F4EC-5B42-8915-9AAFF53B99B9}">
      <dgm:prSet/>
      <dgm:spPr/>
      <dgm:t>
        <a:bodyPr/>
        <a:lstStyle/>
        <a:p>
          <a:endParaRPr lang="en-GB"/>
        </a:p>
      </dgm:t>
    </dgm:pt>
    <dgm:pt modelId="{99F3F662-901A-F442-B850-949D5493A927}">
      <dgm:prSet phldrT="[Text]"/>
      <dgm:spPr/>
      <dgm:t>
        <a:bodyPr/>
        <a:lstStyle/>
        <a:p>
          <a:r>
            <a:rPr lang="en-GB" dirty="0"/>
            <a:t>Logical Design</a:t>
          </a:r>
        </a:p>
      </dgm:t>
    </dgm:pt>
    <dgm:pt modelId="{6E4E61C9-C7FB-1F4D-9B9F-671FA8F55B49}" type="parTrans" cxnId="{3662AFB9-F167-8245-9CC1-B98C5F083F65}">
      <dgm:prSet/>
      <dgm:spPr/>
      <dgm:t>
        <a:bodyPr/>
        <a:lstStyle/>
        <a:p>
          <a:endParaRPr lang="en-GB"/>
        </a:p>
      </dgm:t>
    </dgm:pt>
    <dgm:pt modelId="{2CE8FDA1-CE45-DF4F-BA61-BC8E82794B3D}" type="sibTrans" cxnId="{3662AFB9-F167-8245-9CC1-B98C5F083F65}">
      <dgm:prSet/>
      <dgm:spPr/>
      <dgm:t>
        <a:bodyPr/>
        <a:lstStyle/>
        <a:p>
          <a:endParaRPr lang="en-GB"/>
        </a:p>
      </dgm:t>
    </dgm:pt>
    <dgm:pt modelId="{C4482EF9-2C3A-9241-BD06-B40B4F0E7A04}">
      <dgm:prSet phldrT="[Text]"/>
      <dgm:spPr/>
      <dgm:t>
        <a:bodyPr/>
        <a:lstStyle/>
        <a:p>
          <a:r>
            <a:rPr lang="en-GB" dirty="0"/>
            <a:t>Transforming ERD to relational Model: tables, keys (constraints), </a:t>
          </a:r>
          <a:r>
            <a:rPr lang="en-GB"/>
            <a:t>etc</a:t>
          </a:r>
          <a:endParaRPr lang="en-GB" dirty="0"/>
        </a:p>
      </dgm:t>
    </dgm:pt>
    <dgm:pt modelId="{A4E69805-9E86-8E46-934E-FD68C0F09FCE}" type="parTrans" cxnId="{C9F2C2C1-99FE-6540-854B-0583916D9E4B}">
      <dgm:prSet/>
      <dgm:spPr/>
      <dgm:t>
        <a:bodyPr/>
        <a:lstStyle/>
        <a:p>
          <a:endParaRPr lang="en-GB"/>
        </a:p>
      </dgm:t>
    </dgm:pt>
    <dgm:pt modelId="{859789A8-157B-5545-A477-9D8B65FA3355}" type="sibTrans" cxnId="{C9F2C2C1-99FE-6540-854B-0583916D9E4B}">
      <dgm:prSet/>
      <dgm:spPr/>
      <dgm:t>
        <a:bodyPr/>
        <a:lstStyle/>
        <a:p>
          <a:endParaRPr lang="en-GB"/>
        </a:p>
      </dgm:t>
    </dgm:pt>
    <dgm:pt modelId="{11A77C46-6BE1-3A4F-9BEF-F4891482A6EF}">
      <dgm:prSet phldrT="[Text]"/>
      <dgm:spPr/>
      <dgm:t>
        <a:bodyPr/>
        <a:lstStyle/>
        <a:p>
          <a:r>
            <a:rPr lang="en-GB" dirty="0"/>
            <a:t>Physical Design</a:t>
          </a:r>
        </a:p>
      </dgm:t>
    </dgm:pt>
    <dgm:pt modelId="{17FA8D65-8C54-4749-A6E7-8084284BEAC8}" type="parTrans" cxnId="{EB5195DD-381F-2B40-B670-F5E3A96039F0}">
      <dgm:prSet/>
      <dgm:spPr/>
      <dgm:t>
        <a:bodyPr/>
        <a:lstStyle/>
        <a:p>
          <a:endParaRPr lang="en-GB"/>
        </a:p>
      </dgm:t>
    </dgm:pt>
    <dgm:pt modelId="{5DF57958-D156-9744-9BBB-F7E6C09F2EAE}" type="sibTrans" cxnId="{EB5195DD-381F-2B40-B670-F5E3A96039F0}">
      <dgm:prSet/>
      <dgm:spPr/>
      <dgm:t>
        <a:bodyPr/>
        <a:lstStyle/>
        <a:p>
          <a:endParaRPr lang="en-GB"/>
        </a:p>
      </dgm:t>
    </dgm:pt>
    <dgm:pt modelId="{4E7A487A-271F-1C4C-854E-0387CC5F03BB}">
      <dgm:prSet phldrT="[Text]"/>
      <dgm:spPr/>
      <dgm:t>
        <a:bodyPr/>
        <a:lstStyle/>
        <a:p>
          <a:r>
            <a:rPr lang="en-GB" dirty="0"/>
            <a:t>Creating database, physical tables and other database objects based on specific DBMS</a:t>
          </a:r>
        </a:p>
      </dgm:t>
    </dgm:pt>
    <dgm:pt modelId="{A1A694A2-432A-9948-8FBE-C55F3B251D86}" type="parTrans" cxnId="{B406D67A-78E5-4449-A6EC-9142E7B93AE0}">
      <dgm:prSet/>
      <dgm:spPr/>
      <dgm:t>
        <a:bodyPr/>
        <a:lstStyle/>
        <a:p>
          <a:endParaRPr lang="en-GB"/>
        </a:p>
      </dgm:t>
    </dgm:pt>
    <dgm:pt modelId="{54D0D896-61F5-9544-949F-32C5F5612646}" type="sibTrans" cxnId="{B406D67A-78E5-4449-A6EC-9142E7B93AE0}">
      <dgm:prSet/>
      <dgm:spPr/>
      <dgm:t>
        <a:bodyPr/>
        <a:lstStyle/>
        <a:p>
          <a:endParaRPr lang="en-GB"/>
        </a:p>
      </dgm:t>
    </dgm:pt>
    <dgm:pt modelId="{E305F50D-C62B-9D47-B402-861AAD35C60A}">
      <dgm:prSet custT="1"/>
      <dgm:spPr/>
      <dgm:t>
        <a:bodyPr/>
        <a:lstStyle/>
        <a:p>
          <a:r>
            <a:rPr lang="en-GB" sz="2800" dirty="0"/>
            <a:t>Creating an Entity Relationship Diagram (ERD) to represent the reality and capture business data requirements </a:t>
          </a:r>
        </a:p>
      </dgm:t>
    </dgm:pt>
    <dgm:pt modelId="{F98E034D-D32E-A542-9FF7-9DEA92B2A67C}" type="parTrans" cxnId="{98060907-C716-0040-9857-7697174CBE1F}">
      <dgm:prSet/>
      <dgm:spPr/>
      <dgm:t>
        <a:bodyPr/>
        <a:lstStyle/>
        <a:p>
          <a:endParaRPr lang="en-GB"/>
        </a:p>
      </dgm:t>
    </dgm:pt>
    <dgm:pt modelId="{F8A65BF0-1495-7146-8F2C-6DD5732C2F19}" type="sibTrans" cxnId="{98060907-C716-0040-9857-7697174CBE1F}">
      <dgm:prSet/>
      <dgm:spPr/>
      <dgm:t>
        <a:bodyPr/>
        <a:lstStyle/>
        <a:p>
          <a:endParaRPr lang="en-GB"/>
        </a:p>
      </dgm:t>
    </dgm:pt>
    <dgm:pt modelId="{91AABC96-E086-8B44-A28D-4F3E672A19F7}" type="pres">
      <dgm:prSet presAssocID="{9FD744C5-8E8E-7141-AA32-884E79286400}" presName="linearFlow" presStyleCnt="0">
        <dgm:presLayoutVars>
          <dgm:dir/>
          <dgm:animLvl val="lvl"/>
          <dgm:resizeHandles val="exact"/>
        </dgm:presLayoutVars>
      </dgm:prSet>
      <dgm:spPr/>
    </dgm:pt>
    <dgm:pt modelId="{553DD17F-7C04-5F43-8E7A-894BB41DE22F}" type="pres">
      <dgm:prSet presAssocID="{F8D00583-1885-2B4E-AA35-B2F6E6080D44}" presName="composite" presStyleCnt="0"/>
      <dgm:spPr/>
    </dgm:pt>
    <dgm:pt modelId="{AA159398-C5B1-CA41-AC2F-D149A9473039}" type="pres">
      <dgm:prSet presAssocID="{F8D00583-1885-2B4E-AA35-B2F6E6080D44}" presName="parentText" presStyleLbl="alignNode1" presStyleIdx="0" presStyleCnt="3">
        <dgm:presLayoutVars>
          <dgm:chMax val="1"/>
          <dgm:bulletEnabled val="1"/>
        </dgm:presLayoutVars>
      </dgm:prSet>
      <dgm:spPr/>
    </dgm:pt>
    <dgm:pt modelId="{A299D0F7-2FA7-9641-84E7-7ABD69213672}" type="pres">
      <dgm:prSet presAssocID="{F8D00583-1885-2B4E-AA35-B2F6E6080D44}" presName="descendantText" presStyleLbl="alignAcc1" presStyleIdx="0" presStyleCnt="3">
        <dgm:presLayoutVars>
          <dgm:bulletEnabled val="1"/>
        </dgm:presLayoutVars>
      </dgm:prSet>
      <dgm:spPr/>
    </dgm:pt>
    <dgm:pt modelId="{28D2E603-0FE5-0349-9E22-248FBC850434}" type="pres">
      <dgm:prSet presAssocID="{BE35E775-FEB3-E44C-BEB0-D217792B04E9}" presName="sp" presStyleCnt="0"/>
      <dgm:spPr/>
    </dgm:pt>
    <dgm:pt modelId="{E37B1AC3-76F2-1B49-BAB1-533F39664ACA}" type="pres">
      <dgm:prSet presAssocID="{99F3F662-901A-F442-B850-949D5493A927}" presName="composite" presStyleCnt="0"/>
      <dgm:spPr/>
    </dgm:pt>
    <dgm:pt modelId="{4B15058F-1F5C-5449-810D-E2E7A83DE5FF}" type="pres">
      <dgm:prSet presAssocID="{99F3F662-901A-F442-B850-949D5493A927}" presName="parentText" presStyleLbl="alignNode1" presStyleIdx="1" presStyleCnt="3">
        <dgm:presLayoutVars>
          <dgm:chMax val="1"/>
          <dgm:bulletEnabled val="1"/>
        </dgm:presLayoutVars>
      </dgm:prSet>
      <dgm:spPr/>
    </dgm:pt>
    <dgm:pt modelId="{08BB435D-04FB-0647-A66B-3CA0A703E853}" type="pres">
      <dgm:prSet presAssocID="{99F3F662-901A-F442-B850-949D5493A927}" presName="descendantText" presStyleLbl="alignAcc1" presStyleIdx="1" presStyleCnt="3">
        <dgm:presLayoutVars>
          <dgm:bulletEnabled val="1"/>
        </dgm:presLayoutVars>
      </dgm:prSet>
      <dgm:spPr/>
    </dgm:pt>
    <dgm:pt modelId="{ADC6438D-8FDE-B344-843C-712A9959D7EA}" type="pres">
      <dgm:prSet presAssocID="{2CE8FDA1-CE45-DF4F-BA61-BC8E82794B3D}" presName="sp" presStyleCnt="0"/>
      <dgm:spPr/>
    </dgm:pt>
    <dgm:pt modelId="{88B4BDF4-6DBC-4543-AE01-26AAAC84C927}" type="pres">
      <dgm:prSet presAssocID="{11A77C46-6BE1-3A4F-9BEF-F4891482A6EF}" presName="composite" presStyleCnt="0"/>
      <dgm:spPr/>
    </dgm:pt>
    <dgm:pt modelId="{DDFA3872-D8BD-D841-9AB8-B921DF7F391A}" type="pres">
      <dgm:prSet presAssocID="{11A77C46-6BE1-3A4F-9BEF-F4891482A6EF}" presName="parentText" presStyleLbl="alignNode1" presStyleIdx="2" presStyleCnt="3">
        <dgm:presLayoutVars>
          <dgm:chMax val="1"/>
          <dgm:bulletEnabled val="1"/>
        </dgm:presLayoutVars>
      </dgm:prSet>
      <dgm:spPr/>
    </dgm:pt>
    <dgm:pt modelId="{71036EFE-8130-EB4A-8D7F-BDF6D50DB54B}" type="pres">
      <dgm:prSet presAssocID="{11A77C46-6BE1-3A4F-9BEF-F4891482A6EF}" presName="descendantText" presStyleLbl="alignAcc1" presStyleIdx="2" presStyleCnt="3">
        <dgm:presLayoutVars>
          <dgm:bulletEnabled val="1"/>
        </dgm:presLayoutVars>
      </dgm:prSet>
      <dgm:spPr/>
    </dgm:pt>
  </dgm:ptLst>
  <dgm:cxnLst>
    <dgm:cxn modelId="{D51E0C02-027F-4A4F-9E5D-5B044C5AAFD7}" type="presOf" srcId="{4E7A487A-271F-1C4C-854E-0387CC5F03BB}" destId="{71036EFE-8130-EB4A-8D7F-BDF6D50DB54B}" srcOrd="0" destOrd="0" presId="urn:microsoft.com/office/officeart/2005/8/layout/chevron2"/>
    <dgm:cxn modelId="{98060907-C716-0040-9857-7697174CBE1F}" srcId="{F8D00583-1885-2B4E-AA35-B2F6E6080D44}" destId="{E305F50D-C62B-9D47-B402-861AAD35C60A}" srcOrd="0" destOrd="0" parTransId="{F98E034D-D32E-A542-9FF7-9DEA92B2A67C}" sibTransId="{F8A65BF0-1495-7146-8F2C-6DD5732C2F19}"/>
    <dgm:cxn modelId="{BCE1C06B-DFCE-2B49-AA7A-6DF6C62E4065}" type="presOf" srcId="{9FD744C5-8E8E-7141-AA32-884E79286400}" destId="{91AABC96-E086-8B44-A28D-4F3E672A19F7}" srcOrd="0" destOrd="0" presId="urn:microsoft.com/office/officeart/2005/8/layout/chevron2"/>
    <dgm:cxn modelId="{B406D67A-78E5-4449-A6EC-9142E7B93AE0}" srcId="{11A77C46-6BE1-3A4F-9BEF-F4891482A6EF}" destId="{4E7A487A-271F-1C4C-854E-0387CC5F03BB}" srcOrd="0" destOrd="0" parTransId="{A1A694A2-432A-9948-8FBE-C55F3B251D86}" sibTransId="{54D0D896-61F5-9544-949F-32C5F5612646}"/>
    <dgm:cxn modelId="{F398BFB3-307B-964D-8B8B-820009DC278A}" type="presOf" srcId="{E305F50D-C62B-9D47-B402-861AAD35C60A}" destId="{A299D0F7-2FA7-9641-84E7-7ABD69213672}" srcOrd="0" destOrd="0" presId="urn:microsoft.com/office/officeart/2005/8/layout/chevron2"/>
    <dgm:cxn modelId="{8071C6B3-F4EC-5B42-8915-9AAFF53B99B9}" srcId="{9FD744C5-8E8E-7141-AA32-884E79286400}" destId="{F8D00583-1885-2B4E-AA35-B2F6E6080D44}" srcOrd="0" destOrd="0" parTransId="{4DD99682-1634-3644-8F3B-5D8770F1BDA8}" sibTransId="{BE35E775-FEB3-E44C-BEB0-D217792B04E9}"/>
    <dgm:cxn modelId="{3662AFB9-F167-8245-9CC1-B98C5F083F65}" srcId="{9FD744C5-8E8E-7141-AA32-884E79286400}" destId="{99F3F662-901A-F442-B850-949D5493A927}" srcOrd="1" destOrd="0" parTransId="{6E4E61C9-C7FB-1F4D-9B9F-671FA8F55B49}" sibTransId="{2CE8FDA1-CE45-DF4F-BA61-BC8E82794B3D}"/>
    <dgm:cxn modelId="{437D5DBF-83EC-0541-BA56-0FE1AB754B2D}" type="presOf" srcId="{F8D00583-1885-2B4E-AA35-B2F6E6080D44}" destId="{AA159398-C5B1-CA41-AC2F-D149A9473039}" srcOrd="0" destOrd="0" presId="urn:microsoft.com/office/officeart/2005/8/layout/chevron2"/>
    <dgm:cxn modelId="{C9F2C2C1-99FE-6540-854B-0583916D9E4B}" srcId="{99F3F662-901A-F442-B850-949D5493A927}" destId="{C4482EF9-2C3A-9241-BD06-B40B4F0E7A04}" srcOrd="0" destOrd="0" parTransId="{A4E69805-9E86-8E46-934E-FD68C0F09FCE}" sibTransId="{859789A8-157B-5545-A477-9D8B65FA3355}"/>
    <dgm:cxn modelId="{EB5195DD-381F-2B40-B670-F5E3A96039F0}" srcId="{9FD744C5-8E8E-7141-AA32-884E79286400}" destId="{11A77C46-6BE1-3A4F-9BEF-F4891482A6EF}" srcOrd="2" destOrd="0" parTransId="{17FA8D65-8C54-4749-A6E7-8084284BEAC8}" sibTransId="{5DF57958-D156-9744-9BBB-F7E6C09F2EAE}"/>
    <dgm:cxn modelId="{809B09EB-F95F-9A4F-81CF-D2AD6E0E3A41}" type="presOf" srcId="{C4482EF9-2C3A-9241-BD06-B40B4F0E7A04}" destId="{08BB435D-04FB-0647-A66B-3CA0A703E853}" srcOrd="0" destOrd="0" presId="urn:microsoft.com/office/officeart/2005/8/layout/chevron2"/>
    <dgm:cxn modelId="{EB7498EC-152F-B346-9B73-A2C4C6093455}" type="presOf" srcId="{99F3F662-901A-F442-B850-949D5493A927}" destId="{4B15058F-1F5C-5449-810D-E2E7A83DE5FF}" srcOrd="0" destOrd="0" presId="urn:microsoft.com/office/officeart/2005/8/layout/chevron2"/>
    <dgm:cxn modelId="{F1AB7CF0-AA6A-A347-A51D-0890255A75D7}" type="presOf" srcId="{11A77C46-6BE1-3A4F-9BEF-F4891482A6EF}" destId="{DDFA3872-D8BD-D841-9AB8-B921DF7F391A}" srcOrd="0" destOrd="0" presId="urn:microsoft.com/office/officeart/2005/8/layout/chevron2"/>
    <dgm:cxn modelId="{3E1369C5-F399-454C-977C-7D0B86CC8501}" type="presParOf" srcId="{91AABC96-E086-8B44-A28D-4F3E672A19F7}" destId="{553DD17F-7C04-5F43-8E7A-894BB41DE22F}" srcOrd="0" destOrd="0" presId="urn:microsoft.com/office/officeart/2005/8/layout/chevron2"/>
    <dgm:cxn modelId="{52A67158-C414-0843-8132-7EA233B0F60E}" type="presParOf" srcId="{553DD17F-7C04-5F43-8E7A-894BB41DE22F}" destId="{AA159398-C5B1-CA41-AC2F-D149A9473039}" srcOrd="0" destOrd="0" presId="urn:microsoft.com/office/officeart/2005/8/layout/chevron2"/>
    <dgm:cxn modelId="{2E82C0A2-8884-054C-AB43-E6921507D461}" type="presParOf" srcId="{553DD17F-7C04-5F43-8E7A-894BB41DE22F}" destId="{A299D0F7-2FA7-9641-84E7-7ABD69213672}" srcOrd="1" destOrd="0" presId="urn:microsoft.com/office/officeart/2005/8/layout/chevron2"/>
    <dgm:cxn modelId="{7F7354EE-2D10-6040-9F14-8798FBDBCDDD}" type="presParOf" srcId="{91AABC96-E086-8B44-A28D-4F3E672A19F7}" destId="{28D2E603-0FE5-0349-9E22-248FBC850434}" srcOrd="1" destOrd="0" presId="urn:microsoft.com/office/officeart/2005/8/layout/chevron2"/>
    <dgm:cxn modelId="{9004EF64-5378-EA4D-A54D-F9E773563A77}" type="presParOf" srcId="{91AABC96-E086-8B44-A28D-4F3E672A19F7}" destId="{E37B1AC3-76F2-1B49-BAB1-533F39664ACA}" srcOrd="2" destOrd="0" presId="urn:microsoft.com/office/officeart/2005/8/layout/chevron2"/>
    <dgm:cxn modelId="{4AAED189-6FFA-D849-B8E7-779848724570}" type="presParOf" srcId="{E37B1AC3-76F2-1B49-BAB1-533F39664ACA}" destId="{4B15058F-1F5C-5449-810D-E2E7A83DE5FF}" srcOrd="0" destOrd="0" presId="urn:microsoft.com/office/officeart/2005/8/layout/chevron2"/>
    <dgm:cxn modelId="{8AF25A10-27F9-DC4B-AE69-365547DCBD03}" type="presParOf" srcId="{E37B1AC3-76F2-1B49-BAB1-533F39664ACA}" destId="{08BB435D-04FB-0647-A66B-3CA0A703E853}" srcOrd="1" destOrd="0" presId="urn:microsoft.com/office/officeart/2005/8/layout/chevron2"/>
    <dgm:cxn modelId="{241EF9B9-319D-5646-847C-18E9BB01F463}" type="presParOf" srcId="{91AABC96-E086-8B44-A28D-4F3E672A19F7}" destId="{ADC6438D-8FDE-B344-843C-712A9959D7EA}" srcOrd="3" destOrd="0" presId="urn:microsoft.com/office/officeart/2005/8/layout/chevron2"/>
    <dgm:cxn modelId="{2FA0264E-3F2A-5143-9A59-A7E11387158B}" type="presParOf" srcId="{91AABC96-E086-8B44-A28D-4F3E672A19F7}" destId="{88B4BDF4-6DBC-4543-AE01-26AAAC84C927}" srcOrd="4" destOrd="0" presId="urn:microsoft.com/office/officeart/2005/8/layout/chevron2"/>
    <dgm:cxn modelId="{7A1F2A6D-6948-EF45-A919-D015E78521C2}" type="presParOf" srcId="{88B4BDF4-6DBC-4543-AE01-26AAAC84C927}" destId="{DDFA3872-D8BD-D841-9AB8-B921DF7F391A}" srcOrd="0" destOrd="0" presId="urn:microsoft.com/office/officeart/2005/8/layout/chevron2"/>
    <dgm:cxn modelId="{5B180D8B-AC51-C948-A1A5-D8BC5512287A}" type="presParOf" srcId="{88B4BDF4-6DBC-4543-AE01-26AAAC84C927}" destId="{71036EFE-8130-EB4A-8D7F-BDF6D50DB54B}"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159398-C5B1-CA41-AC2F-D149A9473039}">
      <dsp:nvSpPr>
        <dsp:cNvPr id="0" name=""/>
        <dsp:cNvSpPr/>
      </dsp:nvSpPr>
      <dsp:spPr>
        <a:xfrm rot="5400000">
          <a:off x="-277585" y="278699"/>
          <a:ext cx="1850569" cy="1295398"/>
        </a:xfrm>
        <a:prstGeom prst="chevron">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GB" sz="1900" kern="1200" dirty="0"/>
            <a:t>Conceptual Design</a:t>
          </a:r>
        </a:p>
      </dsp:txBody>
      <dsp:txXfrm rot="-5400000">
        <a:off x="1" y="648812"/>
        <a:ext cx="1295398" cy="555171"/>
      </dsp:txXfrm>
    </dsp:sp>
    <dsp:sp modelId="{A299D0F7-2FA7-9641-84E7-7ABD69213672}">
      <dsp:nvSpPr>
        <dsp:cNvPr id="0" name=""/>
        <dsp:cNvSpPr/>
      </dsp:nvSpPr>
      <dsp:spPr>
        <a:xfrm rot="5400000">
          <a:off x="5527901" y="-4231388"/>
          <a:ext cx="1202870" cy="9667876"/>
        </a:xfrm>
        <a:prstGeom prst="round2Same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99136" tIns="17780" rIns="17780" bIns="17780" numCol="1" spcCol="1270" anchor="ctr" anchorCtr="0">
          <a:noAutofit/>
        </a:bodyPr>
        <a:lstStyle/>
        <a:p>
          <a:pPr marL="285750" lvl="1" indent="-285750" algn="l" defTabSz="1244600">
            <a:lnSpc>
              <a:spcPct val="90000"/>
            </a:lnSpc>
            <a:spcBef>
              <a:spcPct val="0"/>
            </a:spcBef>
            <a:spcAft>
              <a:spcPct val="15000"/>
            </a:spcAft>
            <a:buChar char="•"/>
          </a:pPr>
          <a:r>
            <a:rPr lang="en-GB" sz="2800" kern="1200" dirty="0"/>
            <a:t>Creating an Entity Relationship Diagram (ERD) to represent the reality and capture business data requirements </a:t>
          </a:r>
        </a:p>
      </dsp:txBody>
      <dsp:txXfrm rot="-5400000">
        <a:off x="1295399" y="59833"/>
        <a:ext cx="9609157" cy="1085432"/>
      </dsp:txXfrm>
    </dsp:sp>
    <dsp:sp modelId="{4B15058F-1F5C-5449-810D-E2E7A83DE5FF}">
      <dsp:nvSpPr>
        <dsp:cNvPr id="0" name=""/>
        <dsp:cNvSpPr/>
      </dsp:nvSpPr>
      <dsp:spPr>
        <a:xfrm rot="5400000">
          <a:off x="-277585" y="1937544"/>
          <a:ext cx="1850569" cy="1295398"/>
        </a:xfrm>
        <a:prstGeom prst="chevron">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GB" sz="1900" kern="1200" dirty="0"/>
            <a:t>Logical Design</a:t>
          </a:r>
        </a:p>
      </dsp:txBody>
      <dsp:txXfrm rot="-5400000">
        <a:off x="1" y="2307657"/>
        <a:ext cx="1295398" cy="555171"/>
      </dsp:txXfrm>
    </dsp:sp>
    <dsp:sp modelId="{08BB435D-04FB-0647-A66B-3CA0A703E853}">
      <dsp:nvSpPr>
        <dsp:cNvPr id="0" name=""/>
        <dsp:cNvSpPr/>
      </dsp:nvSpPr>
      <dsp:spPr>
        <a:xfrm rot="5400000">
          <a:off x="5527901" y="-2572544"/>
          <a:ext cx="1202870" cy="9667876"/>
        </a:xfrm>
        <a:prstGeom prst="round2Same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263144" tIns="23495" rIns="23495" bIns="23495" numCol="1" spcCol="1270" anchor="ctr" anchorCtr="0">
          <a:noAutofit/>
        </a:bodyPr>
        <a:lstStyle/>
        <a:p>
          <a:pPr marL="285750" lvl="1" indent="-285750" algn="l" defTabSz="1644650">
            <a:lnSpc>
              <a:spcPct val="90000"/>
            </a:lnSpc>
            <a:spcBef>
              <a:spcPct val="0"/>
            </a:spcBef>
            <a:spcAft>
              <a:spcPct val="15000"/>
            </a:spcAft>
            <a:buChar char="•"/>
          </a:pPr>
          <a:r>
            <a:rPr lang="en-GB" sz="3700" kern="1200" dirty="0"/>
            <a:t>Transforming ERD to relational Model: tables, keys (constraints), </a:t>
          </a:r>
          <a:r>
            <a:rPr lang="en-GB" sz="3700" kern="1200"/>
            <a:t>etc</a:t>
          </a:r>
          <a:endParaRPr lang="en-GB" sz="3700" kern="1200" dirty="0"/>
        </a:p>
      </dsp:txBody>
      <dsp:txXfrm rot="-5400000">
        <a:off x="1295399" y="1718677"/>
        <a:ext cx="9609157" cy="1085432"/>
      </dsp:txXfrm>
    </dsp:sp>
    <dsp:sp modelId="{DDFA3872-D8BD-D841-9AB8-B921DF7F391A}">
      <dsp:nvSpPr>
        <dsp:cNvPr id="0" name=""/>
        <dsp:cNvSpPr/>
      </dsp:nvSpPr>
      <dsp:spPr>
        <a:xfrm rot="5400000">
          <a:off x="-277585" y="3596388"/>
          <a:ext cx="1850569" cy="1295398"/>
        </a:xfrm>
        <a:prstGeom prst="chevron">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GB" sz="1900" kern="1200" dirty="0"/>
            <a:t>Physical Design</a:t>
          </a:r>
        </a:p>
      </dsp:txBody>
      <dsp:txXfrm rot="-5400000">
        <a:off x="1" y="3966501"/>
        <a:ext cx="1295398" cy="555171"/>
      </dsp:txXfrm>
    </dsp:sp>
    <dsp:sp modelId="{71036EFE-8130-EB4A-8D7F-BDF6D50DB54B}">
      <dsp:nvSpPr>
        <dsp:cNvPr id="0" name=""/>
        <dsp:cNvSpPr/>
      </dsp:nvSpPr>
      <dsp:spPr>
        <a:xfrm rot="5400000">
          <a:off x="5527901" y="-913699"/>
          <a:ext cx="1202870" cy="9667876"/>
        </a:xfrm>
        <a:prstGeom prst="round2Same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263144" tIns="23495" rIns="23495" bIns="23495" numCol="1" spcCol="1270" anchor="ctr" anchorCtr="0">
          <a:noAutofit/>
        </a:bodyPr>
        <a:lstStyle/>
        <a:p>
          <a:pPr marL="285750" lvl="1" indent="-285750" algn="l" defTabSz="1644650">
            <a:lnSpc>
              <a:spcPct val="90000"/>
            </a:lnSpc>
            <a:spcBef>
              <a:spcPct val="0"/>
            </a:spcBef>
            <a:spcAft>
              <a:spcPct val="15000"/>
            </a:spcAft>
            <a:buChar char="•"/>
          </a:pPr>
          <a:r>
            <a:rPr lang="en-GB" sz="3700" kern="1200" dirty="0"/>
            <a:t>Creating database, physical tables and other database objects based on specific DBMS</a:t>
          </a:r>
        </a:p>
      </dsp:txBody>
      <dsp:txXfrm rot="-5400000">
        <a:off x="1295399" y="3377522"/>
        <a:ext cx="9609157" cy="1085432"/>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pn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png>
</file>

<file path=ppt/media/image20.tiff>
</file>

<file path=ppt/media/image21.tiff>
</file>

<file path=ppt/media/image22.tiff>
</file>

<file path=ppt/media/image23.tiff>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47438F-4990-4295-A18F-CCCB15850C5B}" type="datetimeFigureOut">
              <a:rPr lang="en-US" smtClean="0"/>
              <a:t>3/11/2023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941504-9E15-4EDB-94CF-C5F4DA390323}" type="slidenum">
              <a:rPr lang="en-US" smtClean="0"/>
              <a:t>‹#›</a:t>
            </a:fld>
            <a:endParaRPr lang="en-US"/>
          </a:p>
        </p:txBody>
      </p:sp>
    </p:spTree>
    <p:extLst>
      <p:ext uri="{BB962C8B-B14F-4D97-AF65-F5344CB8AC3E}">
        <p14:creationId xmlns:p14="http://schemas.microsoft.com/office/powerpoint/2010/main" val="38863405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a:extLst>
              <a:ext uri="{FF2B5EF4-FFF2-40B4-BE49-F238E27FC236}">
                <a16:creationId xmlns:a16="http://schemas.microsoft.com/office/drawing/2014/main" id="{A59A7359-3A67-45BE-A2C3-650F57B2404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75B1869B-53A0-45A5-8E74-DA2C01E7FFE2}" type="slidenum">
              <a:rPr lang="en-US" altLang="en-US" sz="1200"/>
              <a:pPr/>
              <a:t>4</a:t>
            </a:fld>
            <a:endParaRPr lang="en-US" altLang="en-US" sz="1200"/>
          </a:p>
        </p:txBody>
      </p:sp>
      <p:sp>
        <p:nvSpPr>
          <p:cNvPr id="87043" name="Rectangle 2">
            <a:extLst>
              <a:ext uri="{FF2B5EF4-FFF2-40B4-BE49-F238E27FC236}">
                <a16:creationId xmlns:a16="http://schemas.microsoft.com/office/drawing/2014/main" id="{E4C21F7D-9D2E-4F00-BC6E-8FA0D12B05F2}"/>
              </a:ext>
            </a:extLst>
          </p:cNvPr>
          <p:cNvSpPr>
            <a:spLocks noGrp="1" noRot="1" noChangeAspect="1" noChangeArrowheads="1" noTextEdit="1"/>
          </p:cNvSpPr>
          <p:nvPr>
            <p:ph type="sldImg"/>
          </p:nvPr>
        </p:nvSpPr>
        <p:spPr>
          <a:ln/>
        </p:spPr>
      </p:sp>
      <p:sp>
        <p:nvSpPr>
          <p:cNvPr id="87044" name="Rectangle 3">
            <a:extLst>
              <a:ext uri="{FF2B5EF4-FFF2-40B4-BE49-F238E27FC236}">
                <a16:creationId xmlns:a16="http://schemas.microsoft.com/office/drawing/2014/main" id="{D23394E2-D0C3-4314-8099-ADE0B2D947EE}"/>
              </a:ext>
            </a:extLst>
          </p:cNvPr>
          <p:cNvSpPr>
            <a:spLocks noGrp="1" noChangeArrowheads="1"/>
          </p:cNvSpPr>
          <p:nvPr>
            <p:ph type="body" idx="1"/>
          </p:nvPr>
        </p:nvSpPr>
        <p:spPr>
          <a:xfrm>
            <a:off x="933450" y="4416425"/>
            <a:ext cx="5143500" cy="41814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22212823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a:extLst>
              <a:ext uri="{FF2B5EF4-FFF2-40B4-BE49-F238E27FC236}">
                <a16:creationId xmlns:a16="http://schemas.microsoft.com/office/drawing/2014/main" id="{49D63F00-4430-4331-AA0C-33B15453C81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D42E358F-8A87-4442-BC2B-9C65FBA6C1E3}" type="slidenum">
              <a:rPr lang="en-US" altLang="en-US" sz="1200"/>
              <a:pPr/>
              <a:t>13</a:t>
            </a:fld>
            <a:endParaRPr lang="en-US" altLang="en-US" sz="1200"/>
          </a:p>
        </p:txBody>
      </p:sp>
      <p:sp>
        <p:nvSpPr>
          <p:cNvPr id="96259" name="Rectangle 2">
            <a:extLst>
              <a:ext uri="{FF2B5EF4-FFF2-40B4-BE49-F238E27FC236}">
                <a16:creationId xmlns:a16="http://schemas.microsoft.com/office/drawing/2014/main" id="{FA21C103-8EAA-496F-90C2-523D50E85282}"/>
              </a:ext>
            </a:extLst>
          </p:cNvPr>
          <p:cNvSpPr>
            <a:spLocks noGrp="1" noRot="1" noChangeAspect="1" noChangeArrowheads="1" noTextEdit="1"/>
          </p:cNvSpPr>
          <p:nvPr>
            <p:ph type="sldImg"/>
          </p:nvPr>
        </p:nvSpPr>
        <p:spPr>
          <a:ln/>
        </p:spPr>
      </p:sp>
      <p:sp>
        <p:nvSpPr>
          <p:cNvPr id="96260" name="Rectangle 3">
            <a:extLst>
              <a:ext uri="{FF2B5EF4-FFF2-40B4-BE49-F238E27FC236}">
                <a16:creationId xmlns:a16="http://schemas.microsoft.com/office/drawing/2014/main" id="{E7F0E58B-F5A9-4581-A7CB-56E3C5BF7A81}"/>
              </a:ext>
            </a:extLst>
          </p:cNvPr>
          <p:cNvSpPr>
            <a:spLocks noGrp="1" noChangeArrowheads="1"/>
          </p:cNvSpPr>
          <p:nvPr>
            <p:ph type="body" idx="1"/>
          </p:nvPr>
        </p:nvSpPr>
        <p:spPr>
          <a:xfrm>
            <a:off x="933450" y="4416425"/>
            <a:ext cx="5143500" cy="41814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16824377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a:extLst>
              <a:ext uri="{FF2B5EF4-FFF2-40B4-BE49-F238E27FC236}">
                <a16:creationId xmlns:a16="http://schemas.microsoft.com/office/drawing/2014/main" id="{28D3599D-9743-4BE2-84FB-2BA841A7778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91A84C95-9FB5-4224-9664-09D42655838A}" type="slidenum">
              <a:rPr lang="en-US" altLang="en-US" sz="1200"/>
              <a:pPr/>
              <a:t>14</a:t>
            </a:fld>
            <a:endParaRPr lang="en-US" altLang="en-US" sz="1200"/>
          </a:p>
        </p:txBody>
      </p:sp>
      <p:sp>
        <p:nvSpPr>
          <p:cNvPr id="97283" name="Rectangle 2">
            <a:extLst>
              <a:ext uri="{FF2B5EF4-FFF2-40B4-BE49-F238E27FC236}">
                <a16:creationId xmlns:a16="http://schemas.microsoft.com/office/drawing/2014/main" id="{D894981E-C215-4DA7-B055-FDCE4B6B1AF2}"/>
              </a:ext>
            </a:extLst>
          </p:cNvPr>
          <p:cNvSpPr>
            <a:spLocks noGrp="1" noRot="1" noChangeAspect="1" noChangeArrowheads="1" noTextEdit="1"/>
          </p:cNvSpPr>
          <p:nvPr>
            <p:ph type="sldImg"/>
          </p:nvPr>
        </p:nvSpPr>
        <p:spPr>
          <a:ln/>
        </p:spPr>
      </p:sp>
      <p:sp>
        <p:nvSpPr>
          <p:cNvPr id="97284" name="Rectangle 3">
            <a:extLst>
              <a:ext uri="{FF2B5EF4-FFF2-40B4-BE49-F238E27FC236}">
                <a16:creationId xmlns:a16="http://schemas.microsoft.com/office/drawing/2014/main" id="{B01498D1-49DD-476F-9974-2913AFB607CB}"/>
              </a:ext>
            </a:extLst>
          </p:cNvPr>
          <p:cNvSpPr>
            <a:spLocks noGrp="1" noChangeArrowheads="1"/>
          </p:cNvSpPr>
          <p:nvPr>
            <p:ph type="body" idx="1"/>
          </p:nvPr>
        </p:nvSpPr>
        <p:spPr>
          <a:xfrm>
            <a:off x="933450" y="4416425"/>
            <a:ext cx="5143500" cy="41814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22423688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a:extLst>
              <a:ext uri="{FF2B5EF4-FFF2-40B4-BE49-F238E27FC236}">
                <a16:creationId xmlns:a16="http://schemas.microsoft.com/office/drawing/2014/main" id="{9EC48A94-7FD2-4C84-B07B-7701E2CA185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A519DEDF-3A0A-4C7F-B7AB-CD523CC4D624}" type="slidenum">
              <a:rPr lang="en-US" altLang="en-US" sz="1200"/>
              <a:pPr/>
              <a:t>15</a:t>
            </a:fld>
            <a:endParaRPr lang="en-US" altLang="en-US" sz="1200"/>
          </a:p>
        </p:txBody>
      </p:sp>
      <p:sp>
        <p:nvSpPr>
          <p:cNvPr id="98307" name="Rectangle 2">
            <a:extLst>
              <a:ext uri="{FF2B5EF4-FFF2-40B4-BE49-F238E27FC236}">
                <a16:creationId xmlns:a16="http://schemas.microsoft.com/office/drawing/2014/main" id="{9D4CEFF1-DFD6-4379-9214-FD50B0D3E67B}"/>
              </a:ext>
            </a:extLst>
          </p:cNvPr>
          <p:cNvSpPr>
            <a:spLocks noGrp="1" noRot="1" noChangeAspect="1" noChangeArrowheads="1" noTextEdit="1"/>
          </p:cNvSpPr>
          <p:nvPr>
            <p:ph type="sldImg"/>
          </p:nvPr>
        </p:nvSpPr>
        <p:spPr>
          <a:ln/>
        </p:spPr>
      </p:sp>
      <p:sp>
        <p:nvSpPr>
          <p:cNvPr id="98308" name="Rectangle 3">
            <a:extLst>
              <a:ext uri="{FF2B5EF4-FFF2-40B4-BE49-F238E27FC236}">
                <a16:creationId xmlns:a16="http://schemas.microsoft.com/office/drawing/2014/main" id="{BD1DEC35-ADF6-4435-B7F5-D05D976C7AD8}"/>
              </a:ext>
            </a:extLst>
          </p:cNvPr>
          <p:cNvSpPr>
            <a:spLocks noGrp="1" noChangeArrowheads="1"/>
          </p:cNvSpPr>
          <p:nvPr>
            <p:ph type="body" idx="1"/>
          </p:nvPr>
        </p:nvSpPr>
        <p:spPr>
          <a:xfrm>
            <a:off x="933450" y="4416425"/>
            <a:ext cx="5143500" cy="41814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38149644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a:extLst>
              <a:ext uri="{FF2B5EF4-FFF2-40B4-BE49-F238E27FC236}">
                <a16:creationId xmlns:a16="http://schemas.microsoft.com/office/drawing/2014/main" id="{075B8BA3-F581-4234-8174-79962ABBBF5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E1E64C34-7C79-4915-A9A7-AB3B2AAB3396}" type="slidenum">
              <a:rPr lang="en-US" altLang="en-US" sz="1200"/>
              <a:pPr/>
              <a:t>16</a:t>
            </a:fld>
            <a:endParaRPr lang="en-US" altLang="en-US" sz="1200"/>
          </a:p>
        </p:txBody>
      </p:sp>
      <p:sp>
        <p:nvSpPr>
          <p:cNvPr id="100355" name="Rectangle 2">
            <a:extLst>
              <a:ext uri="{FF2B5EF4-FFF2-40B4-BE49-F238E27FC236}">
                <a16:creationId xmlns:a16="http://schemas.microsoft.com/office/drawing/2014/main" id="{328A2CC8-C543-4358-83FF-66665ADB354D}"/>
              </a:ext>
            </a:extLst>
          </p:cNvPr>
          <p:cNvSpPr>
            <a:spLocks noGrp="1" noRot="1" noChangeAspect="1" noChangeArrowheads="1" noTextEdit="1"/>
          </p:cNvSpPr>
          <p:nvPr>
            <p:ph type="sldImg"/>
          </p:nvPr>
        </p:nvSpPr>
        <p:spPr>
          <a:ln/>
        </p:spPr>
      </p:sp>
      <p:sp>
        <p:nvSpPr>
          <p:cNvPr id="100356" name="Rectangle 3">
            <a:extLst>
              <a:ext uri="{FF2B5EF4-FFF2-40B4-BE49-F238E27FC236}">
                <a16:creationId xmlns:a16="http://schemas.microsoft.com/office/drawing/2014/main" id="{803C5D4F-6F8E-4DBA-8E39-50EC70A8D120}"/>
              </a:ext>
            </a:extLst>
          </p:cNvPr>
          <p:cNvSpPr>
            <a:spLocks noGrp="1" noChangeArrowheads="1"/>
          </p:cNvSpPr>
          <p:nvPr>
            <p:ph type="body" idx="1"/>
          </p:nvPr>
        </p:nvSpPr>
        <p:spPr>
          <a:xfrm>
            <a:off x="933450" y="4416425"/>
            <a:ext cx="5143500" cy="41814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3068991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a:extLst>
              <a:ext uri="{FF2B5EF4-FFF2-40B4-BE49-F238E27FC236}">
                <a16:creationId xmlns:a16="http://schemas.microsoft.com/office/drawing/2014/main" id="{1E466D37-B03C-421C-B816-617C3AB83B9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78E9A814-C1BC-424D-889A-B7EF260BBCF1}" type="slidenum">
              <a:rPr lang="en-US" altLang="en-US" sz="1200"/>
              <a:pPr/>
              <a:t>17</a:t>
            </a:fld>
            <a:endParaRPr lang="en-US" altLang="en-US" sz="1200"/>
          </a:p>
        </p:txBody>
      </p:sp>
      <p:sp>
        <p:nvSpPr>
          <p:cNvPr id="101379" name="Rectangle 2">
            <a:extLst>
              <a:ext uri="{FF2B5EF4-FFF2-40B4-BE49-F238E27FC236}">
                <a16:creationId xmlns:a16="http://schemas.microsoft.com/office/drawing/2014/main" id="{6484690E-75B1-4171-8C61-8A946CAAD18B}"/>
              </a:ext>
            </a:extLst>
          </p:cNvPr>
          <p:cNvSpPr>
            <a:spLocks noGrp="1" noRot="1" noChangeAspect="1" noChangeArrowheads="1" noTextEdit="1"/>
          </p:cNvSpPr>
          <p:nvPr>
            <p:ph type="sldImg"/>
          </p:nvPr>
        </p:nvSpPr>
        <p:spPr>
          <a:ln/>
        </p:spPr>
      </p:sp>
      <p:sp>
        <p:nvSpPr>
          <p:cNvPr id="101380" name="Rectangle 3">
            <a:extLst>
              <a:ext uri="{FF2B5EF4-FFF2-40B4-BE49-F238E27FC236}">
                <a16:creationId xmlns:a16="http://schemas.microsoft.com/office/drawing/2014/main" id="{D05C13D5-819A-49C3-98FA-2616258F3909}"/>
              </a:ext>
            </a:extLst>
          </p:cNvPr>
          <p:cNvSpPr>
            <a:spLocks noGrp="1" noChangeArrowheads="1"/>
          </p:cNvSpPr>
          <p:nvPr>
            <p:ph type="body" idx="1"/>
          </p:nvPr>
        </p:nvSpPr>
        <p:spPr>
          <a:xfrm>
            <a:off x="933450" y="4416425"/>
            <a:ext cx="5143500" cy="41814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10076887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a:extLst>
              <a:ext uri="{FF2B5EF4-FFF2-40B4-BE49-F238E27FC236}">
                <a16:creationId xmlns:a16="http://schemas.microsoft.com/office/drawing/2014/main" id="{4C72C4C1-3886-4AE4-B924-020684EF475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44A6920C-DBAE-4D01-AA73-F12331A03C43}" type="slidenum">
              <a:rPr lang="en-US" altLang="en-US" sz="1200"/>
              <a:pPr/>
              <a:t>18</a:t>
            </a:fld>
            <a:endParaRPr lang="en-US" altLang="en-US" sz="1200"/>
          </a:p>
        </p:txBody>
      </p:sp>
      <p:sp>
        <p:nvSpPr>
          <p:cNvPr id="102403" name="Rectangle 2">
            <a:extLst>
              <a:ext uri="{FF2B5EF4-FFF2-40B4-BE49-F238E27FC236}">
                <a16:creationId xmlns:a16="http://schemas.microsoft.com/office/drawing/2014/main" id="{3CA9310F-8061-4708-80AC-8FDDB80015FB}"/>
              </a:ext>
            </a:extLst>
          </p:cNvPr>
          <p:cNvSpPr>
            <a:spLocks noGrp="1" noRot="1" noChangeAspect="1" noChangeArrowheads="1" noTextEdit="1"/>
          </p:cNvSpPr>
          <p:nvPr>
            <p:ph type="sldImg"/>
          </p:nvPr>
        </p:nvSpPr>
        <p:spPr>
          <a:ln/>
        </p:spPr>
      </p:sp>
      <p:sp>
        <p:nvSpPr>
          <p:cNvPr id="102404" name="Rectangle 3">
            <a:extLst>
              <a:ext uri="{FF2B5EF4-FFF2-40B4-BE49-F238E27FC236}">
                <a16:creationId xmlns:a16="http://schemas.microsoft.com/office/drawing/2014/main" id="{3812B05D-489F-46F6-93EF-E4FC14EDD0BA}"/>
              </a:ext>
            </a:extLst>
          </p:cNvPr>
          <p:cNvSpPr>
            <a:spLocks noGrp="1" noChangeArrowheads="1"/>
          </p:cNvSpPr>
          <p:nvPr>
            <p:ph type="body" idx="1"/>
          </p:nvPr>
        </p:nvSpPr>
        <p:spPr>
          <a:xfrm>
            <a:off x="933450" y="4416425"/>
            <a:ext cx="5143500" cy="41814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18285409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a:extLst>
              <a:ext uri="{FF2B5EF4-FFF2-40B4-BE49-F238E27FC236}">
                <a16:creationId xmlns:a16="http://schemas.microsoft.com/office/drawing/2014/main" id="{F5C3CD4B-48F1-4FE3-A7CA-E850887F77E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E9F81373-8B06-4194-A2C8-BDC681288EB8}" type="slidenum">
              <a:rPr lang="en-US" altLang="en-US" sz="1200"/>
              <a:pPr/>
              <a:t>21</a:t>
            </a:fld>
            <a:endParaRPr lang="en-US" altLang="en-US" sz="1200"/>
          </a:p>
        </p:txBody>
      </p:sp>
      <p:sp>
        <p:nvSpPr>
          <p:cNvPr id="103427" name="Rectangle 2">
            <a:extLst>
              <a:ext uri="{FF2B5EF4-FFF2-40B4-BE49-F238E27FC236}">
                <a16:creationId xmlns:a16="http://schemas.microsoft.com/office/drawing/2014/main" id="{5A18BD7B-5878-4FB1-B992-B1B3A1D7E2D6}"/>
              </a:ext>
            </a:extLst>
          </p:cNvPr>
          <p:cNvSpPr>
            <a:spLocks noGrp="1" noRot="1" noChangeAspect="1" noChangeArrowheads="1" noTextEdit="1"/>
          </p:cNvSpPr>
          <p:nvPr>
            <p:ph type="sldImg"/>
          </p:nvPr>
        </p:nvSpPr>
        <p:spPr>
          <a:ln/>
        </p:spPr>
      </p:sp>
      <p:sp>
        <p:nvSpPr>
          <p:cNvPr id="103428" name="Rectangle 3">
            <a:extLst>
              <a:ext uri="{FF2B5EF4-FFF2-40B4-BE49-F238E27FC236}">
                <a16:creationId xmlns:a16="http://schemas.microsoft.com/office/drawing/2014/main" id="{2C1AE710-6FC2-4DFC-AA63-2302E1ABD482}"/>
              </a:ext>
            </a:extLst>
          </p:cNvPr>
          <p:cNvSpPr>
            <a:spLocks noGrp="1" noChangeArrowheads="1"/>
          </p:cNvSpPr>
          <p:nvPr>
            <p:ph type="body" idx="1"/>
          </p:nvPr>
        </p:nvSpPr>
        <p:spPr>
          <a:xfrm>
            <a:off x="933450" y="4416425"/>
            <a:ext cx="5143500" cy="41814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20958296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a:extLst>
              <a:ext uri="{FF2B5EF4-FFF2-40B4-BE49-F238E27FC236}">
                <a16:creationId xmlns:a16="http://schemas.microsoft.com/office/drawing/2014/main" id="{EA3A0692-196B-4F57-8224-01700BB0514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2C01BFB8-B77C-4574-AC6E-ACCD27D73852}" type="slidenum">
              <a:rPr lang="en-US" altLang="en-US" sz="1200"/>
              <a:pPr/>
              <a:t>5</a:t>
            </a:fld>
            <a:endParaRPr lang="en-US" altLang="en-US" sz="1200"/>
          </a:p>
        </p:txBody>
      </p:sp>
      <p:sp>
        <p:nvSpPr>
          <p:cNvPr id="88067" name="Rectangle 2">
            <a:extLst>
              <a:ext uri="{FF2B5EF4-FFF2-40B4-BE49-F238E27FC236}">
                <a16:creationId xmlns:a16="http://schemas.microsoft.com/office/drawing/2014/main" id="{D82A2213-3FEA-48BE-8560-64F45BDBC492}"/>
              </a:ext>
            </a:extLst>
          </p:cNvPr>
          <p:cNvSpPr>
            <a:spLocks noGrp="1" noRot="1" noChangeAspect="1" noChangeArrowheads="1" noTextEdit="1"/>
          </p:cNvSpPr>
          <p:nvPr>
            <p:ph type="sldImg"/>
          </p:nvPr>
        </p:nvSpPr>
        <p:spPr>
          <a:ln/>
        </p:spPr>
      </p:sp>
      <p:sp>
        <p:nvSpPr>
          <p:cNvPr id="88068" name="Rectangle 3">
            <a:extLst>
              <a:ext uri="{FF2B5EF4-FFF2-40B4-BE49-F238E27FC236}">
                <a16:creationId xmlns:a16="http://schemas.microsoft.com/office/drawing/2014/main" id="{589EDD76-8FC3-422F-9E9D-B2FDA762C3AA}"/>
              </a:ext>
            </a:extLst>
          </p:cNvPr>
          <p:cNvSpPr>
            <a:spLocks noGrp="1" noChangeArrowheads="1"/>
          </p:cNvSpPr>
          <p:nvPr>
            <p:ph type="body" idx="1"/>
          </p:nvPr>
        </p:nvSpPr>
        <p:spPr>
          <a:xfrm>
            <a:off x="933450" y="4416425"/>
            <a:ext cx="5143500" cy="41814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32831547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a:extLst>
              <a:ext uri="{FF2B5EF4-FFF2-40B4-BE49-F238E27FC236}">
                <a16:creationId xmlns:a16="http://schemas.microsoft.com/office/drawing/2014/main" id="{ADDA0188-EC93-4643-B2EE-93618F42761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8E2B2065-6D53-449A-AD38-EFF53DDFA78E}" type="slidenum">
              <a:rPr lang="en-US" altLang="en-US" sz="1200"/>
              <a:pPr/>
              <a:t>6</a:t>
            </a:fld>
            <a:endParaRPr lang="en-US" altLang="en-US" sz="1200"/>
          </a:p>
        </p:txBody>
      </p:sp>
      <p:sp>
        <p:nvSpPr>
          <p:cNvPr id="89091" name="Rectangle 2">
            <a:extLst>
              <a:ext uri="{FF2B5EF4-FFF2-40B4-BE49-F238E27FC236}">
                <a16:creationId xmlns:a16="http://schemas.microsoft.com/office/drawing/2014/main" id="{ECE68BD8-6DE5-4139-BF6C-5F661E5F7B88}"/>
              </a:ext>
            </a:extLst>
          </p:cNvPr>
          <p:cNvSpPr>
            <a:spLocks noGrp="1" noRot="1" noChangeAspect="1" noChangeArrowheads="1" noTextEdit="1"/>
          </p:cNvSpPr>
          <p:nvPr>
            <p:ph type="sldImg"/>
          </p:nvPr>
        </p:nvSpPr>
        <p:spPr>
          <a:ln/>
        </p:spPr>
      </p:sp>
      <p:sp>
        <p:nvSpPr>
          <p:cNvPr id="89092" name="Rectangle 3">
            <a:extLst>
              <a:ext uri="{FF2B5EF4-FFF2-40B4-BE49-F238E27FC236}">
                <a16:creationId xmlns:a16="http://schemas.microsoft.com/office/drawing/2014/main" id="{2025A495-FC31-494D-9F1B-D95434180353}"/>
              </a:ext>
            </a:extLst>
          </p:cNvPr>
          <p:cNvSpPr>
            <a:spLocks noGrp="1" noChangeArrowheads="1"/>
          </p:cNvSpPr>
          <p:nvPr>
            <p:ph type="body" idx="1"/>
          </p:nvPr>
        </p:nvSpPr>
        <p:spPr>
          <a:xfrm>
            <a:off x="933450" y="4416425"/>
            <a:ext cx="5143500" cy="41814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631133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7">
            <a:extLst>
              <a:ext uri="{FF2B5EF4-FFF2-40B4-BE49-F238E27FC236}">
                <a16:creationId xmlns:a16="http://schemas.microsoft.com/office/drawing/2014/main" id="{2E1A0949-2205-4444-88BA-E2283DAD3E9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5CD6F7BC-0A79-4054-96D7-42CB3AC18826}" type="slidenum">
              <a:rPr lang="en-US" altLang="en-US" sz="1200"/>
              <a:pPr/>
              <a:t>7</a:t>
            </a:fld>
            <a:endParaRPr lang="en-US" altLang="en-US" sz="1200"/>
          </a:p>
        </p:txBody>
      </p:sp>
      <p:sp>
        <p:nvSpPr>
          <p:cNvPr id="90115" name="Rectangle 2">
            <a:extLst>
              <a:ext uri="{FF2B5EF4-FFF2-40B4-BE49-F238E27FC236}">
                <a16:creationId xmlns:a16="http://schemas.microsoft.com/office/drawing/2014/main" id="{523DC1EE-CB21-4B2E-AFAD-A71EDA6FABCC}"/>
              </a:ext>
            </a:extLst>
          </p:cNvPr>
          <p:cNvSpPr>
            <a:spLocks noGrp="1" noRot="1" noChangeAspect="1" noChangeArrowheads="1" noTextEdit="1"/>
          </p:cNvSpPr>
          <p:nvPr>
            <p:ph type="sldImg"/>
          </p:nvPr>
        </p:nvSpPr>
        <p:spPr>
          <a:ln/>
        </p:spPr>
      </p:sp>
      <p:sp>
        <p:nvSpPr>
          <p:cNvPr id="90116" name="Rectangle 3">
            <a:extLst>
              <a:ext uri="{FF2B5EF4-FFF2-40B4-BE49-F238E27FC236}">
                <a16:creationId xmlns:a16="http://schemas.microsoft.com/office/drawing/2014/main" id="{68E62DCD-A9C2-478B-A890-D3004F01FAA1}"/>
              </a:ext>
            </a:extLst>
          </p:cNvPr>
          <p:cNvSpPr>
            <a:spLocks noGrp="1" noChangeArrowheads="1"/>
          </p:cNvSpPr>
          <p:nvPr>
            <p:ph type="body" idx="1"/>
          </p:nvPr>
        </p:nvSpPr>
        <p:spPr>
          <a:xfrm>
            <a:off x="933450" y="4416425"/>
            <a:ext cx="5143500" cy="41814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982287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a:extLst>
              <a:ext uri="{FF2B5EF4-FFF2-40B4-BE49-F238E27FC236}">
                <a16:creationId xmlns:a16="http://schemas.microsoft.com/office/drawing/2014/main" id="{401F2A8D-2D54-4E79-8C05-5C69B1CA64E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624061C4-A644-4869-8B58-6B2A27941472}" type="slidenum">
              <a:rPr lang="en-US" altLang="en-US" sz="1200"/>
              <a:pPr/>
              <a:t>8</a:t>
            </a:fld>
            <a:endParaRPr lang="en-US" altLang="en-US" sz="1200"/>
          </a:p>
        </p:txBody>
      </p:sp>
      <p:sp>
        <p:nvSpPr>
          <p:cNvPr id="91139" name="Rectangle 2">
            <a:extLst>
              <a:ext uri="{FF2B5EF4-FFF2-40B4-BE49-F238E27FC236}">
                <a16:creationId xmlns:a16="http://schemas.microsoft.com/office/drawing/2014/main" id="{FCB7369E-6CD9-41A8-B327-6BE25C967BDC}"/>
              </a:ext>
            </a:extLst>
          </p:cNvPr>
          <p:cNvSpPr>
            <a:spLocks noGrp="1" noRot="1" noChangeAspect="1" noChangeArrowheads="1" noTextEdit="1"/>
          </p:cNvSpPr>
          <p:nvPr>
            <p:ph type="sldImg"/>
          </p:nvPr>
        </p:nvSpPr>
        <p:spPr>
          <a:ln/>
        </p:spPr>
      </p:sp>
      <p:sp>
        <p:nvSpPr>
          <p:cNvPr id="91140" name="Rectangle 3">
            <a:extLst>
              <a:ext uri="{FF2B5EF4-FFF2-40B4-BE49-F238E27FC236}">
                <a16:creationId xmlns:a16="http://schemas.microsoft.com/office/drawing/2014/main" id="{6E21A12B-51C6-464D-ABB5-19C02039A65E}"/>
              </a:ext>
            </a:extLst>
          </p:cNvPr>
          <p:cNvSpPr>
            <a:spLocks noGrp="1" noChangeArrowheads="1"/>
          </p:cNvSpPr>
          <p:nvPr>
            <p:ph type="body" idx="1"/>
          </p:nvPr>
        </p:nvSpPr>
        <p:spPr>
          <a:xfrm>
            <a:off x="933450" y="4416425"/>
            <a:ext cx="5143500" cy="41814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23399099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a:extLst>
              <a:ext uri="{FF2B5EF4-FFF2-40B4-BE49-F238E27FC236}">
                <a16:creationId xmlns:a16="http://schemas.microsoft.com/office/drawing/2014/main" id="{76C04F35-5E9C-458B-939E-231A748148E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6260F0FC-6606-4742-9AD0-FCF3687ECD5B}" type="slidenum">
              <a:rPr lang="en-US" altLang="en-US" sz="1200"/>
              <a:pPr/>
              <a:t>9</a:t>
            </a:fld>
            <a:endParaRPr lang="en-US" altLang="en-US" sz="1200"/>
          </a:p>
        </p:txBody>
      </p:sp>
      <p:sp>
        <p:nvSpPr>
          <p:cNvPr id="92163" name="Rectangle 2">
            <a:extLst>
              <a:ext uri="{FF2B5EF4-FFF2-40B4-BE49-F238E27FC236}">
                <a16:creationId xmlns:a16="http://schemas.microsoft.com/office/drawing/2014/main" id="{6E1C28CF-6A67-46F4-9C8B-472108D0D3D7}"/>
              </a:ext>
            </a:extLst>
          </p:cNvPr>
          <p:cNvSpPr>
            <a:spLocks noGrp="1" noRot="1" noChangeAspect="1" noChangeArrowheads="1" noTextEdit="1"/>
          </p:cNvSpPr>
          <p:nvPr>
            <p:ph type="sldImg"/>
          </p:nvPr>
        </p:nvSpPr>
        <p:spPr>
          <a:ln/>
        </p:spPr>
      </p:sp>
      <p:sp>
        <p:nvSpPr>
          <p:cNvPr id="92164" name="Rectangle 3">
            <a:extLst>
              <a:ext uri="{FF2B5EF4-FFF2-40B4-BE49-F238E27FC236}">
                <a16:creationId xmlns:a16="http://schemas.microsoft.com/office/drawing/2014/main" id="{C0E6C606-629A-40A5-A836-66E0A88A5CDA}"/>
              </a:ext>
            </a:extLst>
          </p:cNvPr>
          <p:cNvSpPr>
            <a:spLocks noGrp="1" noChangeArrowheads="1"/>
          </p:cNvSpPr>
          <p:nvPr>
            <p:ph type="body" idx="1"/>
          </p:nvPr>
        </p:nvSpPr>
        <p:spPr>
          <a:xfrm>
            <a:off x="933450" y="4416425"/>
            <a:ext cx="5143500" cy="41814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213996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a:extLst>
              <a:ext uri="{FF2B5EF4-FFF2-40B4-BE49-F238E27FC236}">
                <a16:creationId xmlns:a16="http://schemas.microsoft.com/office/drawing/2014/main" id="{AA20AA2F-6A66-48B2-8A55-607878EEAAC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90C8F11A-8AE3-46BF-B3E9-FF7198182F5D}" type="slidenum">
              <a:rPr lang="en-US" altLang="en-US" sz="1200"/>
              <a:pPr/>
              <a:t>10</a:t>
            </a:fld>
            <a:endParaRPr lang="en-US" altLang="en-US" sz="1200"/>
          </a:p>
        </p:txBody>
      </p:sp>
      <p:sp>
        <p:nvSpPr>
          <p:cNvPr id="93187" name="Rectangle 2">
            <a:extLst>
              <a:ext uri="{FF2B5EF4-FFF2-40B4-BE49-F238E27FC236}">
                <a16:creationId xmlns:a16="http://schemas.microsoft.com/office/drawing/2014/main" id="{95A6EC52-6320-4A5B-A766-3243E96897F5}"/>
              </a:ext>
            </a:extLst>
          </p:cNvPr>
          <p:cNvSpPr>
            <a:spLocks noGrp="1" noRot="1" noChangeAspect="1" noChangeArrowheads="1" noTextEdit="1"/>
          </p:cNvSpPr>
          <p:nvPr>
            <p:ph type="sldImg"/>
          </p:nvPr>
        </p:nvSpPr>
        <p:spPr>
          <a:ln/>
        </p:spPr>
      </p:sp>
      <p:sp>
        <p:nvSpPr>
          <p:cNvPr id="93188" name="Rectangle 3">
            <a:extLst>
              <a:ext uri="{FF2B5EF4-FFF2-40B4-BE49-F238E27FC236}">
                <a16:creationId xmlns:a16="http://schemas.microsoft.com/office/drawing/2014/main" id="{7AE2C496-98A5-4D40-AA30-315000D94245}"/>
              </a:ext>
            </a:extLst>
          </p:cNvPr>
          <p:cNvSpPr>
            <a:spLocks noGrp="1" noChangeArrowheads="1"/>
          </p:cNvSpPr>
          <p:nvPr>
            <p:ph type="body" idx="1"/>
          </p:nvPr>
        </p:nvSpPr>
        <p:spPr>
          <a:xfrm>
            <a:off x="933450" y="4416425"/>
            <a:ext cx="5143500" cy="41814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19359854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7">
            <a:extLst>
              <a:ext uri="{FF2B5EF4-FFF2-40B4-BE49-F238E27FC236}">
                <a16:creationId xmlns:a16="http://schemas.microsoft.com/office/drawing/2014/main" id="{639E878B-3B77-4A7D-98F2-B066164CD4F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1AD98832-195D-4624-840A-6F41A00A804C}" type="slidenum">
              <a:rPr lang="en-US" altLang="en-US" sz="1200"/>
              <a:pPr/>
              <a:t>11</a:t>
            </a:fld>
            <a:endParaRPr lang="en-US" altLang="en-US" sz="1200"/>
          </a:p>
        </p:txBody>
      </p:sp>
      <p:sp>
        <p:nvSpPr>
          <p:cNvPr id="94211" name="Rectangle 2">
            <a:extLst>
              <a:ext uri="{FF2B5EF4-FFF2-40B4-BE49-F238E27FC236}">
                <a16:creationId xmlns:a16="http://schemas.microsoft.com/office/drawing/2014/main" id="{337CFD3E-DB18-4FA7-8490-F158C17A0CFF}"/>
              </a:ext>
            </a:extLst>
          </p:cNvPr>
          <p:cNvSpPr>
            <a:spLocks noGrp="1" noRot="1" noChangeAspect="1" noChangeArrowheads="1" noTextEdit="1"/>
          </p:cNvSpPr>
          <p:nvPr>
            <p:ph type="sldImg"/>
          </p:nvPr>
        </p:nvSpPr>
        <p:spPr>
          <a:ln/>
        </p:spPr>
      </p:sp>
      <p:sp>
        <p:nvSpPr>
          <p:cNvPr id="94212" name="Rectangle 3">
            <a:extLst>
              <a:ext uri="{FF2B5EF4-FFF2-40B4-BE49-F238E27FC236}">
                <a16:creationId xmlns:a16="http://schemas.microsoft.com/office/drawing/2014/main" id="{39EAC61E-2D3F-48C4-89E9-0D05DF7A5116}"/>
              </a:ext>
            </a:extLst>
          </p:cNvPr>
          <p:cNvSpPr>
            <a:spLocks noGrp="1" noChangeArrowheads="1"/>
          </p:cNvSpPr>
          <p:nvPr>
            <p:ph type="body" idx="1"/>
          </p:nvPr>
        </p:nvSpPr>
        <p:spPr>
          <a:xfrm>
            <a:off x="933450" y="4416425"/>
            <a:ext cx="5143500" cy="41814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30294967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a:extLst>
              <a:ext uri="{FF2B5EF4-FFF2-40B4-BE49-F238E27FC236}">
                <a16:creationId xmlns:a16="http://schemas.microsoft.com/office/drawing/2014/main" id="{9CB191BC-A7C9-49D6-9945-ABF1FB30318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D93A4136-BC9D-44EE-BCEC-5FC8AA5A4100}" type="slidenum">
              <a:rPr lang="en-US" altLang="en-US" sz="1200"/>
              <a:pPr/>
              <a:t>12</a:t>
            </a:fld>
            <a:endParaRPr lang="en-US" altLang="en-US" sz="1200"/>
          </a:p>
        </p:txBody>
      </p:sp>
      <p:sp>
        <p:nvSpPr>
          <p:cNvPr id="95235" name="Rectangle 2">
            <a:extLst>
              <a:ext uri="{FF2B5EF4-FFF2-40B4-BE49-F238E27FC236}">
                <a16:creationId xmlns:a16="http://schemas.microsoft.com/office/drawing/2014/main" id="{0F32DDE4-67AA-4217-A920-8910B39153B0}"/>
              </a:ext>
            </a:extLst>
          </p:cNvPr>
          <p:cNvSpPr>
            <a:spLocks noGrp="1" noRot="1" noChangeAspect="1" noChangeArrowheads="1" noTextEdit="1"/>
          </p:cNvSpPr>
          <p:nvPr>
            <p:ph type="sldImg"/>
          </p:nvPr>
        </p:nvSpPr>
        <p:spPr>
          <a:ln/>
        </p:spPr>
      </p:sp>
      <p:sp>
        <p:nvSpPr>
          <p:cNvPr id="95236" name="Rectangle 3">
            <a:extLst>
              <a:ext uri="{FF2B5EF4-FFF2-40B4-BE49-F238E27FC236}">
                <a16:creationId xmlns:a16="http://schemas.microsoft.com/office/drawing/2014/main" id="{58721D2D-9EC9-43B7-85D8-F82EAE1AE692}"/>
              </a:ext>
            </a:extLst>
          </p:cNvPr>
          <p:cNvSpPr>
            <a:spLocks noGrp="1" noChangeArrowheads="1"/>
          </p:cNvSpPr>
          <p:nvPr>
            <p:ph type="body" idx="1"/>
          </p:nvPr>
        </p:nvSpPr>
        <p:spPr>
          <a:xfrm>
            <a:off x="933450" y="4416425"/>
            <a:ext cx="5143500" cy="41814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22390256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CCE87-71FA-4889-BD99-60F8750EA32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7106B3A-8544-44BE-AF8A-68A04143F5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9" name="Parallelogram 18">
            <a:extLst>
              <a:ext uri="{FF2B5EF4-FFF2-40B4-BE49-F238E27FC236}">
                <a16:creationId xmlns:a16="http://schemas.microsoft.com/office/drawing/2014/main" id="{255557E3-800B-439F-AABD-F6E5C2EBD848}"/>
              </a:ext>
            </a:extLst>
          </p:cNvPr>
          <p:cNvSpPr/>
          <p:nvPr userDrawn="1"/>
        </p:nvSpPr>
        <p:spPr>
          <a:xfrm rot="10800000">
            <a:off x="58188" y="6650182"/>
            <a:ext cx="11346873" cy="207818"/>
          </a:xfrm>
          <a:prstGeom prst="parallelogram">
            <a:avLst>
              <a:gd name="adj" fmla="val 353973"/>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Parallelogram 19">
            <a:extLst>
              <a:ext uri="{FF2B5EF4-FFF2-40B4-BE49-F238E27FC236}">
                <a16:creationId xmlns:a16="http://schemas.microsoft.com/office/drawing/2014/main" id="{176F7601-F08B-407F-9910-364443E78827}"/>
              </a:ext>
            </a:extLst>
          </p:cNvPr>
          <p:cNvSpPr/>
          <p:nvPr userDrawn="1"/>
        </p:nvSpPr>
        <p:spPr>
          <a:xfrm rot="5400000" flipV="1">
            <a:off x="-3107161" y="3472185"/>
            <a:ext cx="6430814" cy="207820"/>
          </a:xfrm>
          <a:prstGeom prst="parallelogram">
            <a:avLst>
              <a:gd name="adj" fmla="val 353973"/>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lowchart: Merge 21">
            <a:extLst>
              <a:ext uri="{FF2B5EF4-FFF2-40B4-BE49-F238E27FC236}">
                <a16:creationId xmlns:a16="http://schemas.microsoft.com/office/drawing/2014/main" id="{32538CBD-01CC-46FA-B775-D95C90E5E15D}"/>
              </a:ext>
            </a:extLst>
          </p:cNvPr>
          <p:cNvSpPr/>
          <p:nvPr userDrawn="1"/>
        </p:nvSpPr>
        <p:spPr>
          <a:xfrm rot="2688994">
            <a:off x="-82780" y="6270490"/>
            <a:ext cx="693432" cy="663893"/>
          </a:xfrm>
          <a:prstGeom prst="flowChartMerge">
            <a:avLst/>
          </a:prstGeom>
          <a:gradFill flip="none" rotWithShape="1">
            <a:gsLst>
              <a:gs pos="24000">
                <a:schemeClr val="tx1"/>
              </a:gs>
              <a:gs pos="23000">
                <a:schemeClr val="tx1"/>
              </a:gs>
              <a:gs pos="23000">
                <a:schemeClr val="accent6">
                  <a:lumMod val="89000"/>
                </a:schemeClr>
              </a:gs>
              <a:gs pos="69000">
                <a:schemeClr val="accent6">
                  <a:lumMod val="75000"/>
                </a:schemeClr>
              </a:gs>
              <a:gs pos="97000">
                <a:schemeClr val="accent6">
                  <a:lumMod val="7000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969359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1C4B70C-CFF0-4F24-8CEB-EB5A6DAC7F6A}"/>
              </a:ext>
            </a:extLst>
          </p:cNvPr>
          <p:cNvSpPr>
            <a:spLocks noGrp="1"/>
          </p:cNvSpPr>
          <p:nvPr>
            <p:ph idx="1"/>
          </p:nvPr>
        </p:nvSpPr>
        <p:spPr>
          <a:xfrm>
            <a:off x="423949" y="1321724"/>
            <a:ext cx="11587942" cy="517114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6">
            <a:extLst>
              <a:ext uri="{FF2B5EF4-FFF2-40B4-BE49-F238E27FC236}">
                <a16:creationId xmlns:a16="http://schemas.microsoft.com/office/drawing/2014/main" id="{B7B8B75C-3776-4CEA-A8BB-3818A8FB67B6}"/>
              </a:ext>
            </a:extLst>
          </p:cNvPr>
          <p:cNvSpPr>
            <a:spLocks noGrp="1"/>
          </p:cNvSpPr>
          <p:nvPr>
            <p:ph type="title"/>
          </p:nvPr>
        </p:nvSpPr>
        <p:spPr>
          <a:xfrm>
            <a:off x="423949" y="274320"/>
            <a:ext cx="11587942" cy="922714"/>
          </a:xfrm>
        </p:spPr>
        <p:txBody>
          <a:bodyPr/>
          <a:lstStyle/>
          <a:p>
            <a:r>
              <a:rPr lang="en-US"/>
              <a:t>Click to edit Master title style</a:t>
            </a:r>
          </a:p>
        </p:txBody>
      </p:sp>
      <p:sp>
        <p:nvSpPr>
          <p:cNvPr id="19" name="Slide Number Placeholder 18">
            <a:extLst>
              <a:ext uri="{FF2B5EF4-FFF2-40B4-BE49-F238E27FC236}">
                <a16:creationId xmlns:a16="http://schemas.microsoft.com/office/drawing/2014/main" id="{A989702E-3DFB-49BE-938B-48A5DBAFDBA3}"/>
              </a:ext>
            </a:extLst>
          </p:cNvPr>
          <p:cNvSpPr>
            <a:spLocks noGrp="1"/>
          </p:cNvSpPr>
          <p:nvPr>
            <p:ph type="sldNum" sz="quarter" idx="17"/>
          </p:nvPr>
        </p:nvSpPr>
        <p:spPr>
          <a:xfrm>
            <a:off x="12011890" y="6497666"/>
            <a:ext cx="180109" cy="365125"/>
          </a:xfrm>
          <a:prstGeom prst="rect">
            <a:avLst/>
          </a:prstGeom>
        </p:spPr>
        <p:txBody>
          <a:bodyPr/>
          <a:lstStyle/>
          <a:p>
            <a:fld id="{C62A3FC0-688F-499A-9000-BBC2EEC99B82}" type="slidenum">
              <a:rPr lang="en-US" smtClean="0"/>
              <a:t>‹#›</a:t>
            </a:fld>
            <a:endParaRPr lang="en-US" dirty="0"/>
          </a:p>
        </p:txBody>
      </p:sp>
      <p:sp>
        <p:nvSpPr>
          <p:cNvPr id="25" name="Parallelogram 24">
            <a:extLst>
              <a:ext uri="{FF2B5EF4-FFF2-40B4-BE49-F238E27FC236}">
                <a16:creationId xmlns:a16="http://schemas.microsoft.com/office/drawing/2014/main" id="{78F1ACBE-8003-4175-8328-ADDC197392DF}"/>
              </a:ext>
            </a:extLst>
          </p:cNvPr>
          <p:cNvSpPr/>
          <p:nvPr userDrawn="1"/>
        </p:nvSpPr>
        <p:spPr>
          <a:xfrm rot="10800000">
            <a:off x="58188" y="6650182"/>
            <a:ext cx="11346873" cy="207818"/>
          </a:xfrm>
          <a:prstGeom prst="parallelogram">
            <a:avLst>
              <a:gd name="adj" fmla="val 353973"/>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Parallelogram 25">
            <a:extLst>
              <a:ext uri="{FF2B5EF4-FFF2-40B4-BE49-F238E27FC236}">
                <a16:creationId xmlns:a16="http://schemas.microsoft.com/office/drawing/2014/main" id="{A51D67D6-59DD-4198-B300-65A48A808431}"/>
              </a:ext>
            </a:extLst>
          </p:cNvPr>
          <p:cNvSpPr/>
          <p:nvPr userDrawn="1"/>
        </p:nvSpPr>
        <p:spPr>
          <a:xfrm rot="5400000" flipV="1">
            <a:off x="-3107161" y="3472185"/>
            <a:ext cx="6430814" cy="207820"/>
          </a:xfrm>
          <a:prstGeom prst="parallelogram">
            <a:avLst>
              <a:gd name="adj" fmla="val 353973"/>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lowchart: Merge 26">
            <a:extLst>
              <a:ext uri="{FF2B5EF4-FFF2-40B4-BE49-F238E27FC236}">
                <a16:creationId xmlns:a16="http://schemas.microsoft.com/office/drawing/2014/main" id="{F5B2A801-A88F-47DD-88DF-DDB69C84B4EF}"/>
              </a:ext>
            </a:extLst>
          </p:cNvPr>
          <p:cNvSpPr/>
          <p:nvPr userDrawn="1"/>
        </p:nvSpPr>
        <p:spPr>
          <a:xfrm rot="2688994">
            <a:off x="-82780" y="6270490"/>
            <a:ext cx="693432" cy="663893"/>
          </a:xfrm>
          <a:prstGeom prst="flowChartMerge">
            <a:avLst/>
          </a:prstGeom>
          <a:gradFill flip="none" rotWithShape="1">
            <a:gsLst>
              <a:gs pos="24000">
                <a:schemeClr val="tx1"/>
              </a:gs>
              <a:gs pos="23000">
                <a:schemeClr val="tx1"/>
              </a:gs>
              <a:gs pos="23000">
                <a:schemeClr val="accent6">
                  <a:lumMod val="89000"/>
                </a:schemeClr>
              </a:gs>
              <a:gs pos="69000">
                <a:schemeClr val="accent6">
                  <a:lumMod val="75000"/>
                </a:schemeClr>
              </a:gs>
              <a:gs pos="97000">
                <a:schemeClr val="accent6">
                  <a:lumMod val="7000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095914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899F29-5CB1-0745-8FEB-7520B2DA7AA6}"/>
              </a:ext>
            </a:extLst>
          </p:cNvPr>
          <p:cNvSpPr>
            <a:spLocks noGrp="1"/>
          </p:cNvSpPr>
          <p:nvPr>
            <p:ph idx="1"/>
          </p:nvPr>
        </p:nvSpPr>
        <p:spPr>
          <a:xfrm>
            <a:off x="423949" y="1321724"/>
            <a:ext cx="11587942" cy="517114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itle 6">
            <a:extLst>
              <a:ext uri="{FF2B5EF4-FFF2-40B4-BE49-F238E27FC236}">
                <a16:creationId xmlns:a16="http://schemas.microsoft.com/office/drawing/2014/main" id="{A6E36B24-5237-BC40-8A24-734C3F26D28C}"/>
              </a:ext>
            </a:extLst>
          </p:cNvPr>
          <p:cNvSpPr>
            <a:spLocks noGrp="1"/>
          </p:cNvSpPr>
          <p:nvPr>
            <p:ph type="title"/>
          </p:nvPr>
        </p:nvSpPr>
        <p:spPr>
          <a:xfrm>
            <a:off x="423949" y="274320"/>
            <a:ext cx="11587942" cy="922714"/>
          </a:xfrm>
        </p:spPr>
        <p:txBody>
          <a:bodyPr/>
          <a:lstStyle/>
          <a:p>
            <a:r>
              <a:rPr lang="en-US"/>
              <a:t>Click to edit Master title style</a:t>
            </a:r>
          </a:p>
        </p:txBody>
      </p:sp>
    </p:spTree>
    <p:extLst>
      <p:ext uri="{BB962C8B-B14F-4D97-AF65-F5344CB8AC3E}">
        <p14:creationId xmlns:p14="http://schemas.microsoft.com/office/powerpoint/2010/main" val="318722960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A8B4C53-84BC-4494-BEAC-B046C85B55A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8560797-E0CE-4C97-810D-7A3D485C0C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Parallelogram 7">
            <a:extLst>
              <a:ext uri="{FF2B5EF4-FFF2-40B4-BE49-F238E27FC236}">
                <a16:creationId xmlns:a16="http://schemas.microsoft.com/office/drawing/2014/main" id="{29761587-2A51-FD4F-B8F2-D5AA53D7A672}"/>
              </a:ext>
            </a:extLst>
          </p:cNvPr>
          <p:cNvSpPr/>
          <p:nvPr userDrawn="1"/>
        </p:nvSpPr>
        <p:spPr>
          <a:xfrm rot="10800000">
            <a:off x="58188" y="6650182"/>
            <a:ext cx="11346873" cy="207818"/>
          </a:xfrm>
          <a:prstGeom prst="parallelogram">
            <a:avLst>
              <a:gd name="adj" fmla="val 353973"/>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arallelogram 8">
            <a:extLst>
              <a:ext uri="{FF2B5EF4-FFF2-40B4-BE49-F238E27FC236}">
                <a16:creationId xmlns:a16="http://schemas.microsoft.com/office/drawing/2014/main" id="{22841AA3-7530-7F4D-9940-E58F98EE9B6A}"/>
              </a:ext>
            </a:extLst>
          </p:cNvPr>
          <p:cNvSpPr/>
          <p:nvPr userDrawn="1"/>
        </p:nvSpPr>
        <p:spPr>
          <a:xfrm rot="5400000" flipV="1">
            <a:off x="-3115253" y="3472185"/>
            <a:ext cx="6430814" cy="207820"/>
          </a:xfrm>
          <a:prstGeom prst="parallelogram">
            <a:avLst>
              <a:gd name="adj" fmla="val 353973"/>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lowchart: Merge 26">
            <a:extLst>
              <a:ext uri="{FF2B5EF4-FFF2-40B4-BE49-F238E27FC236}">
                <a16:creationId xmlns:a16="http://schemas.microsoft.com/office/drawing/2014/main" id="{0D9AA8D6-F07F-5441-9EC4-57461229DC87}"/>
              </a:ext>
            </a:extLst>
          </p:cNvPr>
          <p:cNvSpPr/>
          <p:nvPr userDrawn="1"/>
        </p:nvSpPr>
        <p:spPr>
          <a:xfrm rot="2688994">
            <a:off x="-82780" y="6270490"/>
            <a:ext cx="693432" cy="663893"/>
          </a:xfrm>
          <a:prstGeom prst="flowChartMerge">
            <a:avLst/>
          </a:prstGeom>
          <a:gradFill flip="none" rotWithShape="1">
            <a:gsLst>
              <a:gs pos="24000">
                <a:schemeClr val="tx1"/>
              </a:gs>
              <a:gs pos="23000">
                <a:schemeClr val="tx1"/>
              </a:gs>
              <a:gs pos="23000">
                <a:schemeClr val="accent6">
                  <a:lumMod val="89000"/>
                </a:schemeClr>
              </a:gs>
              <a:gs pos="69000">
                <a:schemeClr val="accent6">
                  <a:lumMod val="75000"/>
                </a:schemeClr>
              </a:gs>
              <a:gs pos="97000">
                <a:schemeClr val="accent6">
                  <a:lumMod val="7000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9773583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7"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3.xml"/><Relationship Id="rId5" Type="http://schemas.openxmlformats.org/officeDocument/2006/relationships/image" Target="../media/image13.tiff"/><Relationship Id="rId4" Type="http://schemas.openxmlformats.org/officeDocument/2006/relationships/image" Target="../media/image12.tiff"/></Relationships>
</file>

<file path=ppt/slides/_rels/slide23.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tiff"/><Relationship Id="rId1" Type="http://schemas.openxmlformats.org/officeDocument/2006/relationships/slideLayout" Target="../slideLayouts/slideLayout3.xml"/><Relationship Id="rId4" Type="http://schemas.openxmlformats.org/officeDocument/2006/relationships/image" Target="../media/image16.tiff"/></Relationships>
</file>

<file path=ppt/slides/_rels/slide24.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image" Target="../media/image18.tiff"/><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image" Target="../media/image20.tiff"/><Relationship Id="rId1" Type="http://schemas.openxmlformats.org/officeDocument/2006/relationships/slideLayout" Target="../slideLayouts/slideLayout3.xml"/><Relationship Id="rId4" Type="http://schemas.openxmlformats.org/officeDocument/2006/relationships/image" Target="../media/image22.tiff"/></Relationships>
</file>

<file path=ppt/slides/_rels/slide27.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C4026-4C79-4A5A-B832-90C2E609EE10}"/>
              </a:ext>
            </a:extLst>
          </p:cNvPr>
          <p:cNvSpPr>
            <a:spLocks noGrp="1"/>
          </p:cNvSpPr>
          <p:nvPr>
            <p:ph type="ctrTitle"/>
          </p:nvPr>
        </p:nvSpPr>
        <p:spPr/>
        <p:txBody>
          <a:bodyPr/>
          <a:lstStyle/>
          <a:p>
            <a:pPr algn="l"/>
            <a:r>
              <a:rPr lang="en-US" dirty="0"/>
              <a:t>Database Design</a:t>
            </a:r>
          </a:p>
        </p:txBody>
      </p:sp>
      <p:sp>
        <p:nvSpPr>
          <p:cNvPr id="3" name="Subtitle 2">
            <a:extLst>
              <a:ext uri="{FF2B5EF4-FFF2-40B4-BE49-F238E27FC236}">
                <a16:creationId xmlns:a16="http://schemas.microsoft.com/office/drawing/2014/main" id="{3C5EFA35-0C6C-4FF8-A6BE-0012A1BFA5AF}"/>
              </a:ext>
            </a:extLst>
          </p:cNvPr>
          <p:cNvSpPr>
            <a:spLocks noGrp="1"/>
          </p:cNvSpPr>
          <p:nvPr>
            <p:ph type="subTitle" idx="1"/>
          </p:nvPr>
        </p:nvSpPr>
        <p:spPr/>
        <p:txBody>
          <a:bodyPr/>
          <a:lstStyle/>
          <a:p>
            <a:pPr algn="l"/>
            <a:r>
              <a:rPr lang="en-US" dirty="0"/>
              <a:t>Databases Systems [BS-IV(cs/se)] [Spring 2022]</a:t>
            </a:r>
          </a:p>
        </p:txBody>
      </p:sp>
      <p:sp>
        <p:nvSpPr>
          <p:cNvPr id="4" name="Rectangle 3">
            <a:extLst>
              <a:ext uri="{FF2B5EF4-FFF2-40B4-BE49-F238E27FC236}">
                <a16:creationId xmlns:a16="http://schemas.microsoft.com/office/drawing/2014/main" id="{38052018-997D-7947-A9A9-A7B71D117240}"/>
              </a:ext>
            </a:extLst>
          </p:cNvPr>
          <p:cNvSpPr/>
          <p:nvPr/>
        </p:nvSpPr>
        <p:spPr>
          <a:xfrm>
            <a:off x="1126836" y="6413145"/>
            <a:ext cx="8634795" cy="307777"/>
          </a:xfrm>
          <a:prstGeom prst="rect">
            <a:avLst/>
          </a:prstGeom>
        </p:spPr>
        <p:txBody>
          <a:bodyPr wrap="square">
            <a:spAutoFit/>
          </a:bodyPr>
          <a:lstStyle/>
          <a:p>
            <a:pPr algn="ctr">
              <a:spcBef>
                <a:spcPct val="50000"/>
              </a:spcBef>
              <a:defRPr/>
            </a:pPr>
            <a:r>
              <a:rPr lang="en-US" altLang="en-US" sz="1400" dirty="0">
                <a:solidFill>
                  <a:srgbClr val="002060"/>
                </a:solidFill>
              </a:rPr>
              <a:t>Most of the content was taken from slides of book “Database System Concepts, 7</a:t>
            </a:r>
            <a:r>
              <a:rPr lang="en-US" altLang="en-US" sz="1400" baseline="30000" dirty="0">
                <a:solidFill>
                  <a:srgbClr val="002060"/>
                </a:solidFill>
              </a:rPr>
              <a:t>th</a:t>
            </a:r>
            <a:r>
              <a:rPr lang="en-US" altLang="en-US" sz="1400" dirty="0">
                <a:solidFill>
                  <a:srgbClr val="002060"/>
                </a:solidFill>
              </a:rPr>
              <a:t> Ed, </a:t>
            </a:r>
            <a:r>
              <a:rPr lang="en-US" altLang="en-US" sz="1100" dirty="0" err="1">
                <a:solidFill>
                  <a:srgbClr val="002060"/>
                </a:solidFill>
              </a:rPr>
              <a:t>Silberschatz</a:t>
            </a:r>
            <a:r>
              <a:rPr lang="en-US" altLang="en-US" sz="1100" dirty="0">
                <a:solidFill>
                  <a:srgbClr val="002060"/>
                </a:solidFill>
              </a:rPr>
              <a:t>, </a:t>
            </a:r>
            <a:r>
              <a:rPr lang="en-US" altLang="en-US" sz="1100" dirty="0" err="1">
                <a:solidFill>
                  <a:srgbClr val="002060"/>
                </a:solidFill>
              </a:rPr>
              <a:t>Korth</a:t>
            </a:r>
            <a:r>
              <a:rPr lang="en-US" altLang="en-US" sz="1100" dirty="0">
                <a:solidFill>
                  <a:srgbClr val="002060"/>
                </a:solidFill>
              </a:rPr>
              <a:t> and Sudarshan”</a:t>
            </a:r>
            <a:endParaRPr lang="aa-ET" sz="1400" dirty="0"/>
          </a:p>
        </p:txBody>
      </p:sp>
      <p:sp>
        <p:nvSpPr>
          <p:cNvPr id="5" name="Rectangle 4">
            <a:extLst>
              <a:ext uri="{FF2B5EF4-FFF2-40B4-BE49-F238E27FC236}">
                <a16:creationId xmlns:a16="http://schemas.microsoft.com/office/drawing/2014/main" id="{4735B1F1-BB44-A040-9B78-D13D5BCE7215}"/>
              </a:ext>
            </a:extLst>
          </p:cNvPr>
          <p:cNvSpPr/>
          <p:nvPr/>
        </p:nvSpPr>
        <p:spPr>
          <a:xfrm>
            <a:off x="1588576" y="4091365"/>
            <a:ext cx="3122910" cy="338554"/>
          </a:xfrm>
          <a:prstGeom prst="rect">
            <a:avLst/>
          </a:prstGeom>
        </p:spPr>
        <p:txBody>
          <a:bodyPr wrap="square">
            <a:spAutoFit/>
          </a:bodyPr>
          <a:lstStyle/>
          <a:p>
            <a:pPr>
              <a:spcBef>
                <a:spcPct val="50000"/>
              </a:spcBef>
              <a:defRPr/>
            </a:pPr>
            <a:r>
              <a:rPr lang="en-US" altLang="en-US" sz="1600" dirty="0">
                <a:solidFill>
                  <a:srgbClr val="002060"/>
                </a:solidFill>
              </a:rPr>
              <a:t>Muhammad </a:t>
            </a:r>
            <a:r>
              <a:rPr lang="en-US" altLang="en-US" sz="1600">
                <a:solidFill>
                  <a:srgbClr val="002060"/>
                </a:solidFill>
              </a:rPr>
              <a:t>Hussain Mughal</a:t>
            </a:r>
            <a:endParaRPr lang="en-US" altLang="en-US" sz="1600" dirty="0">
              <a:solidFill>
                <a:srgbClr val="002060"/>
              </a:solidFill>
            </a:endParaRPr>
          </a:p>
        </p:txBody>
      </p:sp>
    </p:spTree>
    <p:extLst>
      <p:ext uri="{BB962C8B-B14F-4D97-AF65-F5344CB8AC3E}">
        <p14:creationId xmlns:p14="http://schemas.microsoft.com/office/powerpoint/2010/main" val="3963678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018" name="Rectangle 2">
            <a:extLst>
              <a:ext uri="{FF2B5EF4-FFF2-40B4-BE49-F238E27FC236}">
                <a16:creationId xmlns:a16="http://schemas.microsoft.com/office/drawing/2014/main" id="{DF23B117-4F5F-4A81-A326-7A5B6FE0BD6F}"/>
              </a:ext>
            </a:extLst>
          </p:cNvPr>
          <p:cNvSpPr>
            <a:spLocks noGrp="1" noChangeArrowheads="1"/>
          </p:cNvSpPr>
          <p:nvPr>
            <p:ph type="title"/>
          </p:nvPr>
        </p:nvSpPr>
        <p:spPr/>
        <p:txBody>
          <a:bodyPr/>
          <a:lstStyle/>
          <a:p>
            <a:pPr>
              <a:defRPr/>
            </a:pPr>
            <a:r>
              <a:rPr lang="en-US">
                <a:ea typeface="+mj-ea"/>
              </a:rPr>
              <a:t>Degree of a Relationship Set</a:t>
            </a:r>
          </a:p>
        </p:txBody>
      </p:sp>
      <p:sp>
        <p:nvSpPr>
          <p:cNvPr id="16387" name="Rectangle 3">
            <a:extLst>
              <a:ext uri="{FF2B5EF4-FFF2-40B4-BE49-F238E27FC236}">
                <a16:creationId xmlns:a16="http://schemas.microsoft.com/office/drawing/2014/main" id="{67965F0F-6F60-4ED5-8846-2F97129D6A43}"/>
              </a:ext>
            </a:extLst>
          </p:cNvPr>
          <p:cNvSpPr>
            <a:spLocks noGrp="1" noChangeArrowheads="1"/>
          </p:cNvSpPr>
          <p:nvPr>
            <p:ph type="body" idx="1"/>
          </p:nvPr>
        </p:nvSpPr>
        <p:spPr>
          <a:xfrm>
            <a:off x="423949" y="1093788"/>
            <a:ext cx="11177501" cy="5668962"/>
          </a:xfrm>
        </p:spPr>
        <p:txBody>
          <a:bodyPr>
            <a:normAutofit/>
          </a:bodyPr>
          <a:lstStyle/>
          <a:p>
            <a:r>
              <a:rPr lang="en-US" altLang="en-US" dirty="0">
                <a:ea typeface="ＭＳ Ｐゴシック" panose="020B0600070205080204" pitchFamily="34" charset="-128"/>
              </a:rPr>
              <a:t>binary relationship</a:t>
            </a:r>
          </a:p>
          <a:p>
            <a:pPr lvl="1"/>
            <a:r>
              <a:rPr lang="en-US" altLang="en-US" dirty="0">
                <a:ea typeface="ＭＳ Ｐゴシック" panose="020B0600070205080204" pitchFamily="34" charset="-128"/>
              </a:rPr>
              <a:t>involve two entity sets (or degree two). </a:t>
            </a:r>
          </a:p>
          <a:p>
            <a:pPr lvl="1"/>
            <a:r>
              <a:rPr lang="en-US" altLang="en-US" dirty="0">
                <a:ea typeface="ＭＳ Ｐゴシック" panose="020B0600070205080204" pitchFamily="34" charset="-128"/>
              </a:rPr>
              <a:t>most relationship sets in a database system are binary.</a:t>
            </a:r>
          </a:p>
          <a:p>
            <a:pPr lvl="1"/>
            <a:endParaRPr lang="en-US" altLang="en-US" dirty="0">
              <a:ea typeface="ＭＳ Ｐゴシック" panose="020B0600070205080204" pitchFamily="34" charset="-128"/>
            </a:endParaRPr>
          </a:p>
          <a:p>
            <a:r>
              <a:rPr lang="en-US" altLang="en-US" dirty="0">
                <a:ea typeface="ＭＳ Ｐゴシック" panose="020B0600070205080204" pitchFamily="34" charset="-128"/>
              </a:rPr>
              <a:t>Relationships between more than two entity sets are rare.  Most relationships are binary.</a:t>
            </a:r>
          </a:p>
          <a:p>
            <a:pPr lvl="1">
              <a:buClr>
                <a:srgbClr val="CC6600"/>
              </a:buClr>
              <a:buSzPct val="105000"/>
              <a:buFont typeface="Webdings" panose="05030102010509060703" pitchFamily="18" charset="2"/>
              <a:buChar char="4"/>
            </a:pPr>
            <a:r>
              <a:rPr lang="en-US" altLang="en-US" dirty="0">
                <a:ea typeface="ＭＳ Ｐゴシック" panose="020B0600070205080204" pitchFamily="34" charset="-128"/>
              </a:rPr>
              <a:t>Example: </a:t>
            </a:r>
            <a:r>
              <a:rPr lang="en-US" altLang="en-US" i="1" dirty="0">
                <a:ea typeface="ＭＳ Ｐゴシック" panose="020B0600070205080204" pitchFamily="34" charset="-128"/>
              </a:rPr>
              <a:t>students</a:t>
            </a:r>
            <a:r>
              <a:rPr lang="en-US" altLang="en-US" dirty="0">
                <a:ea typeface="ＭＳ Ｐゴシック" panose="020B0600070205080204" pitchFamily="34" charset="-128"/>
              </a:rPr>
              <a:t> work on research </a:t>
            </a:r>
            <a:r>
              <a:rPr lang="en-US" altLang="en-US" i="1" dirty="0">
                <a:ea typeface="ＭＳ Ｐゴシック" panose="020B0600070205080204" pitchFamily="34" charset="-128"/>
              </a:rPr>
              <a:t>projects</a:t>
            </a:r>
            <a:r>
              <a:rPr lang="en-US" altLang="en-US" dirty="0">
                <a:ea typeface="ＭＳ Ｐゴシック" panose="020B0600070205080204" pitchFamily="34" charset="-128"/>
              </a:rPr>
              <a:t> under the guidance of an </a:t>
            </a:r>
            <a:r>
              <a:rPr lang="en-US" altLang="en-US" i="1" dirty="0">
                <a:ea typeface="ＭＳ Ｐゴシック" panose="020B0600070205080204" pitchFamily="34" charset="-128"/>
              </a:rPr>
              <a:t>instructor</a:t>
            </a:r>
            <a:r>
              <a:rPr lang="en-US" altLang="en-US" dirty="0">
                <a:ea typeface="ＭＳ Ｐゴシック" panose="020B0600070205080204" pitchFamily="34" charset="-128"/>
              </a:rPr>
              <a:t>. </a:t>
            </a:r>
          </a:p>
          <a:p>
            <a:pPr lvl="1">
              <a:buClr>
                <a:srgbClr val="CC6600"/>
              </a:buClr>
              <a:buSzPct val="105000"/>
              <a:buFont typeface="Webdings" panose="05030102010509060703" pitchFamily="18" charset="2"/>
              <a:buChar char="4"/>
            </a:pPr>
            <a:r>
              <a:rPr lang="en-US" altLang="en-US" dirty="0">
                <a:ea typeface="ＭＳ Ｐゴシック" panose="020B0600070205080204" pitchFamily="34" charset="-128"/>
              </a:rPr>
              <a:t>relationship </a:t>
            </a:r>
            <a:r>
              <a:rPr lang="en-US" altLang="en-US" i="1" dirty="0" err="1">
                <a:ea typeface="ＭＳ Ｐゴシック" panose="020B0600070205080204" pitchFamily="34" charset="-128"/>
              </a:rPr>
              <a:t>proj_guide</a:t>
            </a:r>
            <a:r>
              <a:rPr lang="en-US" altLang="en-US" dirty="0">
                <a:ea typeface="ＭＳ Ｐゴシック" panose="020B0600070205080204" pitchFamily="34" charset="-128"/>
              </a:rPr>
              <a:t> is a ternary relationship between </a:t>
            </a:r>
            <a:r>
              <a:rPr lang="en-US" altLang="en-US" i="1" dirty="0">
                <a:ea typeface="ＭＳ Ｐゴシック" panose="020B0600070205080204" pitchFamily="34" charset="-128"/>
              </a:rPr>
              <a:t>instructor, student, </a:t>
            </a:r>
            <a:r>
              <a:rPr lang="en-US" altLang="en-US" dirty="0">
                <a:ea typeface="ＭＳ Ｐゴシック" panose="020B0600070205080204" pitchFamily="34" charset="-128"/>
              </a:rPr>
              <a:t>and </a:t>
            </a:r>
            <a:r>
              <a:rPr lang="en-US" altLang="en-US" i="1" dirty="0">
                <a:ea typeface="ＭＳ Ｐゴシック" panose="020B0600070205080204" pitchFamily="34" charset="-128"/>
              </a:rPr>
              <a:t>project</a:t>
            </a:r>
            <a:endParaRPr kumimoji="0" lang="en-US" altLang="en-US" dirty="0">
              <a:ea typeface="ＭＳ Ｐゴシック" panose="020B0600070205080204" pitchFamily="34" charset="-128"/>
            </a:endParaRPr>
          </a:p>
          <a:p>
            <a:pPr lvl="1"/>
            <a:endParaRPr lang="en-US" altLang="en-US" dirty="0">
              <a:ea typeface="ＭＳ Ｐゴシック" panose="020B0600070205080204" pitchFamily="34" charset="-128"/>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162" name="Rectangle 2">
            <a:extLst>
              <a:ext uri="{FF2B5EF4-FFF2-40B4-BE49-F238E27FC236}">
                <a16:creationId xmlns:a16="http://schemas.microsoft.com/office/drawing/2014/main" id="{B0DDF817-295D-406B-8125-26DCD4D440BD}"/>
              </a:ext>
            </a:extLst>
          </p:cNvPr>
          <p:cNvSpPr>
            <a:spLocks noGrp="1" noChangeArrowheads="1"/>
          </p:cNvSpPr>
          <p:nvPr>
            <p:ph type="title"/>
          </p:nvPr>
        </p:nvSpPr>
        <p:spPr/>
        <p:txBody>
          <a:bodyPr/>
          <a:lstStyle/>
          <a:p>
            <a:pPr>
              <a:defRPr/>
            </a:pPr>
            <a:r>
              <a:rPr lang="en-US">
                <a:ea typeface="+mj-ea"/>
              </a:rPr>
              <a:t>Mapping Cardinality Constraints</a:t>
            </a:r>
          </a:p>
        </p:txBody>
      </p:sp>
      <p:sp>
        <p:nvSpPr>
          <p:cNvPr id="17411" name="Rectangle 3">
            <a:extLst>
              <a:ext uri="{FF2B5EF4-FFF2-40B4-BE49-F238E27FC236}">
                <a16:creationId xmlns:a16="http://schemas.microsoft.com/office/drawing/2014/main" id="{9178AE8B-C202-493D-8796-014986EE933F}"/>
              </a:ext>
            </a:extLst>
          </p:cNvPr>
          <p:cNvSpPr>
            <a:spLocks noGrp="1" noChangeArrowheads="1"/>
          </p:cNvSpPr>
          <p:nvPr>
            <p:ph type="body" idx="1"/>
          </p:nvPr>
        </p:nvSpPr>
        <p:spPr>
          <a:xfrm>
            <a:off x="628649" y="1093787"/>
            <a:ext cx="10829925" cy="5278437"/>
          </a:xfrm>
        </p:spPr>
        <p:txBody>
          <a:bodyPr>
            <a:normAutofit/>
          </a:bodyPr>
          <a:lstStyle/>
          <a:p>
            <a:r>
              <a:rPr lang="en-US" altLang="en-US" sz="3200" dirty="0">
                <a:ea typeface="ＭＳ Ｐゴシック" panose="020B0600070205080204" pitchFamily="34" charset="-128"/>
              </a:rPr>
              <a:t>Express the number of entities to which another entity can be associated via a relationship set.</a:t>
            </a:r>
          </a:p>
          <a:p>
            <a:r>
              <a:rPr lang="en-US" altLang="en-US" sz="3200" dirty="0">
                <a:ea typeface="ＭＳ Ｐゴシック" panose="020B0600070205080204" pitchFamily="34" charset="-128"/>
              </a:rPr>
              <a:t>Most useful in describing binary relationship sets.</a:t>
            </a:r>
          </a:p>
          <a:p>
            <a:r>
              <a:rPr lang="en-US" altLang="en-US" sz="3200" dirty="0">
                <a:ea typeface="ＭＳ Ｐゴシック" panose="020B0600070205080204" pitchFamily="34" charset="-128"/>
              </a:rPr>
              <a:t>For a binary relationship set the mapping cardinality must be one of the following types:</a:t>
            </a:r>
          </a:p>
          <a:p>
            <a:pPr lvl="1"/>
            <a:r>
              <a:rPr lang="en-US" altLang="en-US" sz="2800" b="1" dirty="0">
                <a:solidFill>
                  <a:schemeClr val="accent6">
                    <a:lumMod val="50000"/>
                  </a:schemeClr>
                </a:solidFill>
                <a:ea typeface="ＭＳ Ｐゴシック" panose="020B0600070205080204" pitchFamily="34" charset="-128"/>
              </a:rPr>
              <a:t>One to one</a:t>
            </a:r>
          </a:p>
          <a:p>
            <a:pPr lvl="1"/>
            <a:r>
              <a:rPr lang="en-US" altLang="en-US" sz="2800" b="1" dirty="0">
                <a:solidFill>
                  <a:schemeClr val="accent6">
                    <a:lumMod val="50000"/>
                  </a:schemeClr>
                </a:solidFill>
                <a:ea typeface="ＭＳ Ｐゴシック" panose="020B0600070205080204" pitchFamily="34" charset="-128"/>
              </a:rPr>
              <a:t>One to many</a:t>
            </a:r>
          </a:p>
          <a:p>
            <a:pPr lvl="1"/>
            <a:r>
              <a:rPr lang="en-US" altLang="en-US" sz="2800" b="1" dirty="0">
                <a:solidFill>
                  <a:schemeClr val="accent6">
                    <a:lumMod val="50000"/>
                  </a:schemeClr>
                </a:solidFill>
                <a:ea typeface="ＭＳ Ｐゴシック" panose="020B0600070205080204" pitchFamily="34" charset="-128"/>
              </a:rPr>
              <a:t>Many to one</a:t>
            </a:r>
          </a:p>
          <a:p>
            <a:pPr lvl="1"/>
            <a:r>
              <a:rPr lang="en-US" altLang="en-US" sz="2800" b="1" dirty="0">
                <a:solidFill>
                  <a:schemeClr val="accent6">
                    <a:lumMod val="50000"/>
                  </a:schemeClr>
                </a:solidFill>
                <a:ea typeface="ＭＳ Ｐゴシック" panose="020B0600070205080204" pitchFamily="34" charset="-128"/>
              </a:rPr>
              <a:t>Many to many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animEffect transition="in" filter="barn(inVertical)">
                                      <p:cBhvr>
                                        <p:cTn id="7" dur="500"/>
                                        <p:tgtEl>
                                          <p:spTgt spid="174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7411">
                                            <p:txEl>
                                              <p:pRg st="1" end="1"/>
                                            </p:txEl>
                                          </p:spTgt>
                                        </p:tgtEl>
                                        <p:attrNameLst>
                                          <p:attrName>style.visibility</p:attrName>
                                        </p:attrNameLst>
                                      </p:cBhvr>
                                      <p:to>
                                        <p:strVal val="visible"/>
                                      </p:to>
                                    </p:set>
                                    <p:animEffect transition="in" filter="barn(inVertical)">
                                      <p:cBhvr>
                                        <p:cTn id="12" dur="500"/>
                                        <p:tgtEl>
                                          <p:spTgt spid="174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17411">
                                            <p:txEl>
                                              <p:pRg st="2" end="2"/>
                                            </p:txEl>
                                          </p:spTgt>
                                        </p:tgtEl>
                                        <p:attrNameLst>
                                          <p:attrName>style.visibility</p:attrName>
                                        </p:attrNameLst>
                                      </p:cBhvr>
                                      <p:to>
                                        <p:strVal val="visible"/>
                                      </p:to>
                                    </p:set>
                                    <p:animEffect transition="in" filter="barn(inVertical)">
                                      <p:cBhvr>
                                        <p:cTn id="17" dur="500"/>
                                        <p:tgtEl>
                                          <p:spTgt spid="17411">
                                            <p:txEl>
                                              <p:pRg st="2" end="2"/>
                                            </p:txEl>
                                          </p:spTgt>
                                        </p:tgtEl>
                                      </p:cBhvr>
                                    </p:animEffect>
                                  </p:childTnLst>
                                </p:cTn>
                              </p:par>
                              <p:par>
                                <p:cTn id="18" presetID="16" presetClass="entr" presetSubtype="21" fill="hold" grpId="0" nodeType="withEffect">
                                  <p:stCondLst>
                                    <p:cond delay="0"/>
                                  </p:stCondLst>
                                  <p:childTnLst>
                                    <p:set>
                                      <p:cBhvr>
                                        <p:cTn id="19" dur="1" fill="hold">
                                          <p:stCondLst>
                                            <p:cond delay="0"/>
                                          </p:stCondLst>
                                        </p:cTn>
                                        <p:tgtEl>
                                          <p:spTgt spid="17411">
                                            <p:txEl>
                                              <p:pRg st="3" end="3"/>
                                            </p:txEl>
                                          </p:spTgt>
                                        </p:tgtEl>
                                        <p:attrNameLst>
                                          <p:attrName>style.visibility</p:attrName>
                                        </p:attrNameLst>
                                      </p:cBhvr>
                                      <p:to>
                                        <p:strVal val="visible"/>
                                      </p:to>
                                    </p:set>
                                    <p:animEffect transition="in" filter="barn(inVertical)">
                                      <p:cBhvr>
                                        <p:cTn id="20" dur="500"/>
                                        <p:tgtEl>
                                          <p:spTgt spid="17411">
                                            <p:txEl>
                                              <p:pRg st="3" end="3"/>
                                            </p:txEl>
                                          </p:spTgt>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17411">
                                            <p:txEl>
                                              <p:pRg st="4" end="4"/>
                                            </p:txEl>
                                          </p:spTgt>
                                        </p:tgtEl>
                                        <p:attrNameLst>
                                          <p:attrName>style.visibility</p:attrName>
                                        </p:attrNameLst>
                                      </p:cBhvr>
                                      <p:to>
                                        <p:strVal val="visible"/>
                                      </p:to>
                                    </p:set>
                                    <p:animEffect transition="in" filter="barn(inVertical)">
                                      <p:cBhvr>
                                        <p:cTn id="23" dur="500"/>
                                        <p:tgtEl>
                                          <p:spTgt spid="17411">
                                            <p:txEl>
                                              <p:pRg st="4" end="4"/>
                                            </p:txEl>
                                          </p:spTgt>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17411">
                                            <p:txEl>
                                              <p:pRg st="5" end="5"/>
                                            </p:txEl>
                                          </p:spTgt>
                                        </p:tgtEl>
                                        <p:attrNameLst>
                                          <p:attrName>style.visibility</p:attrName>
                                        </p:attrNameLst>
                                      </p:cBhvr>
                                      <p:to>
                                        <p:strVal val="visible"/>
                                      </p:to>
                                    </p:set>
                                    <p:animEffect transition="in" filter="barn(inVertical)">
                                      <p:cBhvr>
                                        <p:cTn id="26" dur="500"/>
                                        <p:tgtEl>
                                          <p:spTgt spid="17411">
                                            <p:txEl>
                                              <p:pRg st="5" end="5"/>
                                            </p:txEl>
                                          </p:spTgt>
                                        </p:tgtEl>
                                      </p:cBhvr>
                                    </p:animEffect>
                                  </p:childTnLst>
                                </p:cTn>
                              </p:par>
                              <p:par>
                                <p:cTn id="27" presetID="16" presetClass="entr" presetSubtype="21" fill="hold" grpId="0" nodeType="withEffect">
                                  <p:stCondLst>
                                    <p:cond delay="0"/>
                                  </p:stCondLst>
                                  <p:childTnLst>
                                    <p:set>
                                      <p:cBhvr>
                                        <p:cTn id="28" dur="1" fill="hold">
                                          <p:stCondLst>
                                            <p:cond delay="0"/>
                                          </p:stCondLst>
                                        </p:cTn>
                                        <p:tgtEl>
                                          <p:spTgt spid="17411">
                                            <p:txEl>
                                              <p:pRg st="6" end="6"/>
                                            </p:txEl>
                                          </p:spTgt>
                                        </p:tgtEl>
                                        <p:attrNameLst>
                                          <p:attrName>style.visibility</p:attrName>
                                        </p:attrNameLst>
                                      </p:cBhvr>
                                      <p:to>
                                        <p:strVal val="visible"/>
                                      </p:to>
                                    </p:set>
                                    <p:animEffect transition="in" filter="barn(inVertical)">
                                      <p:cBhvr>
                                        <p:cTn id="29" dur="500"/>
                                        <p:tgtEl>
                                          <p:spTgt spid="174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8210" name="Rectangle 2">
            <a:extLst>
              <a:ext uri="{FF2B5EF4-FFF2-40B4-BE49-F238E27FC236}">
                <a16:creationId xmlns:a16="http://schemas.microsoft.com/office/drawing/2014/main" id="{30A8966D-CA99-4FB8-B1ED-43F8A2F0268E}"/>
              </a:ext>
            </a:extLst>
          </p:cNvPr>
          <p:cNvSpPr>
            <a:spLocks noGrp="1" noChangeArrowheads="1"/>
          </p:cNvSpPr>
          <p:nvPr>
            <p:ph type="title"/>
          </p:nvPr>
        </p:nvSpPr>
        <p:spPr>
          <a:xfrm>
            <a:off x="838200" y="365125"/>
            <a:ext cx="10515600" cy="1325563"/>
          </a:xfrm>
        </p:spPr>
        <p:txBody>
          <a:bodyPr/>
          <a:lstStyle/>
          <a:p>
            <a:pPr>
              <a:defRPr/>
            </a:pPr>
            <a:r>
              <a:rPr lang="en-US">
                <a:ea typeface="+mj-ea"/>
              </a:rPr>
              <a:t>Mapping Cardinalities</a:t>
            </a:r>
          </a:p>
        </p:txBody>
      </p:sp>
      <p:sp>
        <p:nvSpPr>
          <p:cNvPr id="18435" name="Text Box 3">
            <a:extLst>
              <a:ext uri="{FF2B5EF4-FFF2-40B4-BE49-F238E27FC236}">
                <a16:creationId xmlns:a16="http://schemas.microsoft.com/office/drawing/2014/main" id="{8EDDD847-2C18-47F7-A2F7-3D92A0ED337C}"/>
              </a:ext>
            </a:extLst>
          </p:cNvPr>
          <p:cNvSpPr txBox="1">
            <a:spLocks noChangeArrowheads="1"/>
          </p:cNvSpPr>
          <p:nvPr/>
        </p:nvSpPr>
        <p:spPr bwMode="auto">
          <a:xfrm>
            <a:off x="3034459" y="5098876"/>
            <a:ext cx="18065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ctr">
              <a:spcBef>
                <a:spcPct val="50000"/>
              </a:spcBef>
            </a:pPr>
            <a:r>
              <a:rPr lang="en-US" altLang="en-US" sz="2400" dirty="0"/>
              <a:t>One to one</a:t>
            </a:r>
          </a:p>
        </p:txBody>
      </p:sp>
      <p:sp>
        <p:nvSpPr>
          <p:cNvPr id="18436" name="Text Box 4">
            <a:extLst>
              <a:ext uri="{FF2B5EF4-FFF2-40B4-BE49-F238E27FC236}">
                <a16:creationId xmlns:a16="http://schemas.microsoft.com/office/drawing/2014/main" id="{DA90353B-57F4-41D4-A72B-36C6B9B9F3E0}"/>
              </a:ext>
            </a:extLst>
          </p:cNvPr>
          <p:cNvSpPr txBox="1">
            <a:spLocks noChangeArrowheads="1"/>
          </p:cNvSpPr>
          <p:nvPr/>
        </p:nvSpPr>
        <p:spPr bwMode="auto">
          <a:xfrm>
            <a:off x="7160171" y="5098876"/>
            <a:ext cx="248314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ctr">
              <a:spcBef>
                <a:spcPct val="50000"/>
              </a:spcBef>
            </a:pPr>
            <a:r>
              <a:rPr lang="en-US" altLang="en-US" sz="2400" dirty="0"/>
              <a:t>One to many</a:t>
            </a:r>
          </a:p>
        </p:txBody>
      </p:sp>
      <p:sp>
        <p:nvSpPr>
          <p:cNvPr id="18437" name="Text Box 5">
            <a:extLst>
              <a:ext uri="{FF2B5EF4-FFF2-40B4-BE49-F238E27FC236}">
                <a16:creationId xmlns:a16="http://schemas.microsoft.com/office/drawing/2014/main" id="{8DEA5857-9EFC-4907-81E8-9CBCF16E4D55}"/>
              </a:ext>
            </a:extLst>
          </p:cNvPr>
          <p:cNvSpPr txBox="1">
            <a:spLocks noChangeArrowheads="1"/>
          </p:cNvSpPr>
          <p:nvPr/>
        </p:nvSpPr>
        <p:spPr bwMode="auto">
          <a:xfrm>
            <a:off x="838200" y="5963932"/>
            <a:ext cx="108108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r>
              <a:rPr kumimoji="1" lang="en-US" altLang="en-US" sz="2000" dirty="0"/>
              <a:t>Note: Some elements in </a:t>
            </a:r>
            <a:r>
              <a:rPr kumimoji="1" lang="en-US" altLang="en-US" sz="2000" i="1" dirty="0"/>
              <a:t>A</a:t>
            </a:r>
            <a:r>
              <a:rPr kumimoji="1" lang="en-US" altLang="en-US" sz="2000" dirty="0"/>
              <a:t> and </a:t>
            </a:r>
            <a:r>
              <a:rPr kumimoji="1" lang="en-US" altLang="en-US" sz="2000" i="1" dirty="0"/>
              <a:t>B</a:t>
            </a:r>
            <a:r>
              <a:rPr kumimoji="1" lang="en-US" altLang="en-US" sz="2000" dirty="0"/>
              <a:t> may not be mapped to any elements in the other set</a:t>
            </a:r>
          </a:p>
        </p:txBody>
      </p:sp>
      <p:pic>
        <p:nvPicPr>
          <p:cNvPr id="18438" name="Picture 7" descr="7">
            <a:extLst>
              <a:ext uri="{FF2B5EF4-FFF2-40B4-BE49-F238E27FC236}">
                <a16:creationId xmlns:a16="http://schemas.microsoft.com/office/drawing/2014/main" id="{E800CFF6-6375-4810-8633-1B3429863B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2416" y="1430236"/>
            <a:ext cx="7200900" cy="3668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8438"/>
                                        </p:tgtEl>
                                        <p:attrNameLst>
                                          <p:attrName>style.visibility</p:attrName>
                                        </p:attrNameLst>
                                      </p:cBhvr>
                                      <p:to>
                                        <p:strVal val="visible"/>
                                      </p:to>
                                    </p:set>
                                    <p:animEffect transition="in" filter="barn(inVertical)">
                                      <p:cBhvr>
                                        <p:cTn id="7" dur="500"/>
                                        <p:tgtEl>
                                          <p:spTgt spid="184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258" name="Rectangle 2">
            <a:extLst>
              <a:ext uri="{FF2B5EF4-FFF2-40B4-BE49-F238E27FC236}">
                <a16:creationId xmlns:a16="http://schemas.microsoft.com/office/drawing/2014/main" id="{53D142BC-1BF1-4505-8A9B-A7E9763F90CA}"/>
              </a:ext>
            </a:extLst>
          </p:cNvPr>
          <p:cNvSpPr>
            <a:spLocks noGrp="1" noChangeArrowheads="1"/>
          </p:cNvSpPr>
          <p:nvPr>
            <p:ph type="title"/>
          </p:nvPr>
        </p:nvSpPr>
        <p:spPr>
          <a:xfrm>
            <a:off x="838200" y="365125"/>
            <a:ext cx="10515600" cy="1325563"/>
          </a:xfrm>
        </p:spPr>
        <p:txBody>
          <a:bodyPr/>
          <a:lstStyle/>
          <a:p>
            <a:pPr>
              <a:defRPr/>
            </a:pPr>
            <a:r>
              <a:rPr lang="en-US" dirty="0">
                <a:ea typeface="+mj-ea"/>
              </a:rPr>
              <a:t>Mapping Cardinalities </a:t>
            </a:r>
          </a:p>
        </p:txBody>
      </p:sp>
      <p:sp>
        <p:nvSpPr>
          <p:cNvPr id="19459" name="Text Box 3">
            <a:extLst>
              <a:ext uri="{FF2B5EF4-FFF2-40B4-BE49-F238E27FC236}">
                <a16:creationId xmlns:a16="http://schemas.microsoft.com/office/drawing/2014/main" id="{B4CA238F-ACE2-499B-87B8-3760F73B7736}"/>
              </a:ext>
            </a:extLst>
          </p:cNvPr>
          <p:cNvSpPr txBox="1">
            <a:spLocks noChangeArrowheads="1"/>
          </p:cNvSpPr>
          <p:nvPr/>
        </p:nvSpPr>
        <p:spPr bwMode="auto">
          <a:xfrm>
            <a:off x="3038475" y="5163340"/>
            <a:ext cx="230428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ctr">
              <a:spcBef>
                <a:spcPct val="50000"/>
              </a:spcBef>
            </a:pPr>
            <a:r>
              <a:rPr lang="en-US" altLang="en-US" sz="2400" dirty="0"/>
              <a:t>Many to one</a:t>
            </a:r>
          </a:p>
        </p:txBody>
      </p:sp>
      <p:sp>
        <p:nvSpPr>
          <p:cNvPr id="19460" name="Text Box 4">
            <a:extLst>
              <a:ext uri="{FF2B5EF4-FFF2-40B4-BE49-F238E27FC236}">
                <a16:creationId xmlns:a16="http://schemas.microsoft.com/office/drawing/2014/main" id="{8221E4E6-7502-4D61-B824-FA06D9763FFB}"/>
              </a:ext>
            </a:extLst>
          </p:cNvPr>
          <p:cNvSpPr txBox="1">
            <a:spLocks noChangeArrowheads="1"/>
          </p:cNvSpPr>
          <p:nvPr/>
        </p:nvSpPr>
        <p:spPr bwMode="auto">
          <a:xfrm>
            <a:off x="7239000" y="5177626"/>
            <a:ext cx="219075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ctr">
              <a:spcBef>
                <a:spcPct val="50000"/>
              </a:spcBef>
            </a:pPr>
            <a:r>
              <a:rPr lang="en-US" altLang="en-US" sz="2400"/>
              <a:t>Many to many</a:t>
            </a:r>
          </a:p>
        </p:txBody>
      </p:sp>
      <p:pic>
        <p:nvPicPr>
          <p:cNvPr id="19462" name="Picture 7" descr="7">
            <a:extLst>
              <a:ext uri="{FF2B5EF4-FFF2-40B4-BE49-F238E27FC236}">
                <a16:creationId xmlns:a16="http://schemas.microsoft.com/office/drawing/2014/main" id="{0343B969-968A-49D9-98B4-40D929578E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23590" y="1452563"/>
            <a:ext cx="7110985" cy="3710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Box 5">
            <a:extLst>
              <a:ext uri="{FF2B5EF4-FFF2-40B4-BE49-F238E27FC236}">
                <a16:creationId xmlns:a16="http://schemas.microsoft.com/office/drawing/2014/main" id="{0179B8B6-6CA9-314F-A1FD-9DDB71BAAD09}"/>
              </a:ext>
            </a:extLst>
          </p:cNvPr>
          <p:cNvSpPr txBox="1">
            <a:spLocks noChangeArrowheads="1"/>
          </p:cNvSpPr>
          <p:nvPr/>
        </p:nvSpPr>
        <p:spPr bwMode="auto">
          <a:xfrm>
            <a:off x="838200" y="5963932"/>
            <a:ext cx="108108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r>
              <a:rPr kumimoji="1" lang="en-US" altLang="en-US" sz="2000" dirty="0"/>
              <a:t>Note: Some elements in </a:t>
            </a:r>
            <a:r>
              <a:rPr kumimoji="1" lang="en-US" altLang="en-US" sz="2000" i="1" dirty="0"/>
              <a:t>A</a:t>
            </a:r>
            <a:r>
              <a:rPr kumimoji="1" lang="en-US" altLang="en-US" sz="2000" dirty="0"/>
              <a:t> and </a:t>
            </a:r>
            <a:r>
              <a:rPr kumimoji="1" lang="en-US" altLang="en-US" sz="2000" i="1" dirty="0"/>
              <a:t>B</a:t>
            </a:r>
            <a:r>
              <a:rPr kumimoji="1" lang="en-US" altLang="en-US" sz="2000" dirty="0"/>
              <a:t> may not be mapped to any elements in the other set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9462"/>
                                        </p:tgtEl>
                                        <p:attrNameLst>
                                          <p:attrName>style.visibility</p:attrName>
                                        </p:attrNameLst>
                                      </p:cBhvr>
                                      <p:to>
                                        <p:strVal val="visible"/>
                                      </p:to>
                                    </p:set>
                                    <p:animEffect transition="in" filter="barn(inVertical)">
                                      <p:cBhvr>
                                        <p:cTn id="7" dur="500"/>
                                        <p:tgtEl>
                                          <p:spTgt spid="194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2066" name="Rectangle 2">
            <a:extLst>
              <a:ext uri="{FF2B5EF4-FFF2-40B4-BE49-F238E27FC236}">
                <a16:creationId xmlns:a16="http://schemas.microsoft.com/office/drawing/2014/main" id="{51018EE3-3DA2-4992-9105-AD3A451EF2C0}"/>
              </a:ext>
            </a:extLst>
          </p:cNvPr>
          <p:cNvSpPr>
            <a:spLocks noGrp="1" noChangeArrowheads="1"/>
          </p:cNvSpPr>
          <p:nvPr>
            <p:ph type="title"/>
          </p:nvPr>
        </p:nvSpPr>
        <p:spPr/>
        <p:txBody>
          <a:bodyPr/>
          <a:lstStyle/>
          <a:p>
            <a:pPr>
              <a:defRPr/>
            </a:pPr>
            <a:r>
              <a:rPr lang="en-US" dirty="0">
                <a:ea typeface="+mj-ea"/>
              </a:rPr>
              <a:t>Complex Attributes</a:t>
            </a:r>
          </a:p>
        </p:txBody>
      </p:sp>
      <p:sp>
        <p:nvSpPr>
          <p:cNvPr id="20483" name="Rectangle 3">
            <a:extLst>
              <a:ext uri="{FF2B5EF4-FFF2-40B4-BE49-F238E27FC236}">
                <a16:creationId xmlns:a16="http://schemas.microsoft.com/office/drawing/2014/main" id="{C250501D-4E05-46D0-91E0-8BF0F595A2DA}"/>
              </a:ext>
            </a:extLst>
          </p:cNvPr>
          <p:cNvSpPr>
            <a:spLocks noGrp="1" noChangeArrowheads="1"/>
          </p:cNvSpPr>
          <p:nvPr>
            <p:ph type="body" idx="1"/>
          </p:nvPr>
        </p:nvSpPr>
        <p:spPr>
          <a:xfrm>
            <a:off x="600075" y="1222375"/>
            <a:ext cx="10667999" cy="5391150"/>
          </a:xfrm>
        </p:spPr>
        <p:txBody>
          <a:bodyPr/>
          <a:lstStyle/>
          <a:p>
            <a:r>
              <a:rPr lang="en-US" altLang="en-US" sz="3600" dirty="0">
                <a:ea typeface="ＭＳ Ｐゴシック" panose="020B0600070205080204" pitchFamily="34" charset="-128"/>
              </a:rPr>
              <a:t>Attribute types:</a:t>
            </a:r>
          </a:p>
          <a:p>
            <a:pPr lvl="1"/>
            <a:r>
              <a:rPr lang="en-US" altLang="en-US" sz="3200" b="1" dirty="0">
                <a:solidFill>
                  <a:srgbClr val="000099"/>
                </a:solidFill>
                <a:ea typeface="ＭＳ Ｐゴシック" panose="020B0600070205080204" pitchFamily="34" charset="-128"/>
              </a:rPr>
              <a:t>Simple</a:t>
            </a:r>
            <a:r>
              <a:rPr lang="en-US" altLang="en-US" sz="3200" dirty="0">
                <a:ea typeface="ＭＳ Ｐゴシック" panose="020B0600070205080204" pitchFamily="34" charset="-128"/>
              </a:rPr>
              <a:t> and </a:t>
            </a:r>
            <a:r>
              <a:rPr lang="en-US" altLang="en-US" sz="3200" b="1" dirty="0">
                <a:solidFill>
                  <a:srgbClr val="000099"/>
                </a:solidFill>
                <a:ea typeface="ＭＳ Ｐゴシック" panose="020B0600070205080204" pitchFamily="34" charset="-128"/>
              </a:rPr>
              <a:t>composite</a:t>
            </a:r>
            <a:r>
              <a:rPr lang="en-US" altLang="en-US" sz="3200" dirty="0">
                <a:ea typeface="ＭＳ Ｐゴシック" panose="020B0600070205080204" pitchFamily="34" charset="-128"/>
              </a:rPr>
              <a:t> attributes.</a:t>
            </a:r>
          </a:p>
          <a:p>
            <a:pPr lvl="1"/>
            <a:r>
              <a:rPr lang="en-US" altLang="en-US" sz="3200" b="1" dirty="0">
                <a:solidFill>
                  <a:srgbClr val="000099"/>
                </a:solidFill>
                <a:ea typeface="ＭＳ Ｐゴシック" panose="020B0600070205080204" pitchFamily="34" charset="-128"/>
              </a:rPr>
              <a:t>Single-valued</a:t>
            </a:r>
            <a:r>
              <a:rPr lang="en-US" altLang="en-US" sz="3200" dirty="0">
                <a:ea typeface="ＭＳ Ｐゴシック" panose="020B0600070205080204" pitchFamily="34" charset="-128"/>
              </a:rPr>
              <a:t> and </a:t>
            </a:r>
            <a:r>
              <a:rPr lang="en-US" altLang="en-US" sz="3200" b="1" dirty="0">
                <a:solidFill>
                  <a:srgbClr val="000099"/>
                </a:solidFill>
                <a:ea typeface="ＭＳ Ｐゴシック" panose="020B0600070205080204" pitchFamily="34" charset="-128"/>
              </a:rPr>
              <a:t>multivalued</a:t>
            </a:r>
            <a:r>
              <a:rPr lang="en-US" altLang="en-US" sz="3200" dirty="0">
                <a:ea typeface="ＭＳ Ｐゴシック" panose="020B0600070205080204" pitchFamily="34" charset="-128"/>
              </a:rPr>
              <a:t> attributes</a:t>
            </a:r>
          </a:p>
          <a:p>
            <a:pPr lvl="2"/>
            <a:r>
              <a:rPr lang="en-US" altLang="en-US" sz="2800" dirty="0">
                <a:ea typeface="ＭＳ Ｐゴシック" panose="020B0600070205080204" pitchFamily="34" charset="-128"/>
              </a:rPr>
              <a:t>Example: multivalued attribute: </a:t>
            </a:r>
            <a:r>
              <a:rPr lang="en-US" altLang="en-US" sz="2800" i="1" dirty="0" err="1">
                <a:ea typeface="ＭＳ Ｐゴシック" panose="020B0600070205080204" pitchFamily="34" charset="-128"/>
              </a:rPr>
              <a:t>phone_numbers</a:t>
            </a:r>
            <a:endParaRPr lang="en-US" altLang="en-US" sz="2800" i="1" dirty="0">
              <a:ea typeface="ＭＳ Ｐゴシック" panose="020B0600070205080204" pitchFamily="34" charset="-128"/>
            </a:endParaRPr>
          </a:p>
          <a:p>
            <a:pPr lvl="1"/>
            <a:r>
              <a:rPr lang="en-US" altLang="en-US" sz="3200" b="1" dirty="0">
                <a:solidFill>
                  <a:srgbClr val="000099"/>
                </a:solidFill>
                <a:ea typeface="ＭＳ Ｐゴシック" panose="020B0600070205080204" pitchFamily="34" charset="-128"/>
              </a:rPr>
              <a:t>Derived</a:t>
            </a:r>
            <a:r>
              <a:rPr lang="en-US" altLang="en-US" sz="3200" dirty="0">
                <a:ea typeface="ＭＳ Ｐゴシック" panose="020B0600070205080204" pitchFamily="34" charset="-128"/>
              </a:rPr>
              <a:t> attributes</a:t>
            </a:r>
          </a:p>
          <a:p>
            <a:pPr lvl="2"/>
            <a:r>
              <a:rPr lang="en-US" altLang="en-US" sz="2800" dirty="0">
                <a:ea typeface="ＭＳ Ｐゴシック" panose="020B0600070205080204" pitchFamily="34" charset="-128"/>
              </a:rPr>
              <a:t>Can be computed from other attributes</a:t>
            </a:r>
          </a:p>
          <a:p>
            <a:pPr lvl="2"/>
            <a:r>
              <a:rPr lang="en-US" altLang="en-US" sz="2800" dirty="0">
                <a:ea typeface="ＭＳ Ｐゴシック" panose="020B0600070205080204" pitchFamily="34" charset="-128"/>
              </a:rPr>
              <a:t>Example:  age, given </a:t>
            </a:r>
            <a:r>
              <a:rPr lang="en-US" altLang="en-US" sz="2800" dirty="0" err="1">
                <a:ea typeface="ＭＳ Ｐゴシック" panose="020B0600070205080204" pitchFamily="34" charset="-128"/>
              </a:rPr>
              <a:t>date_of_birth</a:t>
            </a:r>
            <a:endParaRPr lang="en-US" altLang="en-US" sz="2800" dirty="0">
              <a:ea typeface="ＭＳ Ｐゴシック" panose="020B0600070205080204" pitchFamily="34" charset="-128"/>
            </a:endParaRPr>
          </a:p>
          <a:p>
            <a:r>
              <a:rPr lang="en-US" altLang="en-US" b="1" dirty="0">
                <a:solidFill>
                  <a:srgbClr val="000099"/>
                </a:solidFill>
                <a:ea typeface="ＭＳ Ｐゴシック" panose="020B0600070205080204" pitchFamily="34" charset="-128"/>
              </a:rPr>
              <a:t>Domain</a:t>
            </a:r>
            <a:r>
              <a:rPr lang="en-US" altLang="en-US" dirty="0">
                <a:ea typeface="ＭＳ Ｐゴシック" panose="020B0600070205080204" pitchFamily="34" charset="-128"/>
              </a:rPr>
              <a:t> – the set of permitted values for each attribute </a:t>
            </a:r>
          </a:p>
          <a:p>
            <a:endParaRPr lang="en-US" altLang="en-US" dirty="0">
              <a:ea typeface="ＭＳ Ｐゴシック" panose="020B0600070205080204" pitchFamily="34" charset="-128"/>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0483">
                                            <p:txEl>
                                              <p:pRg st="0" end="0"/>
                                            </p:txEl>
                                          </p:spTgt>
                                        </p:tgtEl>
                                        <p:attrNameLst>
                                          <p:attrName>style.visibility</p:attrName>
                                        </p:attrNameLst>
                                      </p:cBhvr>
                                      <p:to>
                                        <p:strVal val="visible"/>
                                      </p:to>
                                    </p:set>
                                    <p:animEffect transition="in" filter="barn(inVertical)">
                                      <p:cBhvr>
                                        <p:cTn id="7" dur="500"/>
                                        <p:tgtEl>
                                          <p:spTgt spid="20483">
                                            <p:txEl>
                                              <p:pRg st="0" end="0"/>
                                            </p:txEl>
                                          </p:spTgt>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20483">
                                            <p:txEl>
                                              <p:pRg st="1" end="1"/>
                                            </p:txEl>
                                          </p:spTgt>
                                        </p:tgtEl>
                                        <p:attrNameLst>
                                          <p:attrName>style.visibility</p:attrName>
                                        </p:attrNameLst>
                                      </p:cBhvr>
                                      <p:to>
                                        <p:strVal val="visible"/>
                                      </p:to>
                                    </p:set>
                                    <p:animEffect transition="in" filter="barn(inVertical)">
                                      <p:cBhvr>
                                        <p:cTn id="10" dur="500"/>
                                        <p:tgtEl>
                                          <p:spTgt spid="20483">
                                            <p:txEl>
                                              <p:pRg st="1" end="1"/>
                                            </p:txEl>
                                          </p:spTgt>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20483">
                                            <p:txEl>
                                              <p:pRg st="2" end="2"/>
                                            </p:txEl>
                                          </p:spTgt>
                                        </p:tgtEl>
                                        <p:attrNameLst>
                                          <p:attrName>style.visibility</p:attrName>
                                        </p:attrNameLst>
                                      </p:cBhvr>
                                      <p:to>
                                        <p:strVal val="visible"/>
                                      </p:to>
                                    </p:set>
                                    <p:animEffect transition="in" filter="barn(inVertical)">
                                      <p:cBhvr>
                                        <p:cTn id="13" dur="500"/>
                                        <p:tgtEl>
                                          <p:spTgt spid="20483">
                                            <p:txEl>
                                              <p:pRg st="2" end="2"/>
                                            </p:txEl>
                                          </p:spTgt>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20483">
                                            <p:txEl>
                                              <p:pRg st="3" end="3"/>
                                            </p:txEl>
                                          </p:spTgt>
                                        </p:tgtEl>
                                        <p:attrNameLst>
                                          <p:attrName>style.visibility</p:attrName>
                                        </p:attrNameLst>
                                      </p:cBhvr>
                                      <p:to>
                                        <p:strVal val="visible"/>
                                      </p:to>
                                    </p:set>
                                    <p:animEffect transition="in" filter="barn(inVertical)">
                                      <p:cBhvr>
                                        <p:cTn id="16" dur="500"/>
                                        <p:tgtEl>
                                          <p:spTgt spid="20483">
                                            <p:txEl>
                                              <p:pRg st="3" end="3"/>
                                            </p:txEl>
                                          </p:spTgt>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20483">
                                            <p:txEl>
                                              <p:pRg st="4" end="4"/>
                                            </p:txEl>
                                          </p:spTgt>
                                        </p:tgtEl>
                                        <p:attrNameLst>
                                          <p:attrName>style.visibility</p:attrName>
                                        </p:attrNameLst>
                                      </p:cBhvr>
                                      <p:to>
                                        <p:strVal val="visible"/>
                                      </p:to>
                                    </p:set>
                                    <p:animEffect transition="in" filter="barn(inVertical)">
                                      <p:cBhvr>
                                        <p:cTn id="19" dur="500"/>
                                        <p:tgtEl>
                                          <p:spTgt spid="20483">
                                            <p:txEl>
                                              <p:pRg st="4" end="4"/>
                                            </p:txEl>
                                          </p:spTgt>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20483">
                                            <p:txEl>
                                              <p:pRg st="5" end="5"/>
                                            </p:txEl>
                                          </p:spTgt>
                                        </p:tgtEl>
                                        <p:attrNameLst>
                                          <p:attrName>style.visibility</p:attrName>
                                        </p:attrNameLst>
                                      </p:cBhvr>
                                      <p:to>
                                        <p:strVal val="visible"/>
                                      </p:to>
                                    </p:set>
                                    <p:animEffect transition="in" filter="barn(inVertical)">
                                      <p:cBhvr>
                                        <p:cTn id="22" dur="500"/>
                                        <p:tgtEl>
                                          <p:spTgt spid="20483">
                                            <p:txEl>
                                              <p:pRg st="5" end="5"/>
                                            </p:txEl>
                                          </p:spTgt>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20483">
                                            <p:txEl>
                                              <p:pRg st="6" end="6"/>
                                            </p:txEl>
                                          </p:spTgt>
                                        </p:tgtEl>
                                        <p:attrNameLst>
                                          <p:attrName>style.visibility</p:attrName>
                                        </p:attrNameLst>
                                      </p:cBhvr>
                                      <p:to>
                                        <p:strVal val="visible"/>
                                      </p:to>
                                    </p:set>
                                    <p:animEffect transition="in" filter="barn(inVertical)">
                                      <p:cBhvr>
                                        <p:cTn id="25" dur="500"/>
                                        <p:tgtEl>
                                          <p:spTgt spid="20483">
                                            <p:txEl>
                                              <p:pRg st="6" end="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grpId="0" nodeType="clickEffect">
                                  <p:stCondLst>
                                    <p:cond delay="0"/>
                                  </p:stCondLst>
                                  <p:childTnLst>
                                    <p:set>
                                      <p:cBhvr>
                                        <p:cTn id="29" dur="1" fill="hold">
                                          <p:stCondLst>
                                            <p:cond delay="0"/>
                                          </p:stCondLst>
                                        </p:cTn>
                                        <p:tgtEl>
                                          <p:spTgt spid="20483">
                                            <p:txEl>
                                              <p:pRg st="7" end="7"/>
                                            </p:txEl>
                                          </p:spTgt>
                                        </p:tgtEl>
                                        <p:attrNameLst>
                                          <p:attrName>style.visibility</p:attrName>
                                        </p:attrNameLst>
                                      </p:cBhvr>
                                      <p:to>
                                        <p:strVal val="visible"/>
                                      </p:to>
                                    </p:set>
                                    <p:animEffect transition="in" filter="barn(inVertical)">
                                      <p:cBhvr>
                                        <p:cTn id="30" dur="500"/>
                                        <p:tgtEl>
                                          <p:spTgt spid="2048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8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4114" name="Rectangle 2">
            <a:extLst>
              <a:ext uri="{FF2B5EF4-FFF2-40B4-BE49-F238E27FC236}">
                <a16:creationId xmlns:a16="http://schemas.microsoft.com/office/drawing/2014/main" id="{7083DCA1-491F-48EF-9AA2-8E2A963400F0}"/>
              </a:ext>
            </a:extLst>
          </p:cNvPr>
          <p:cNvSpPr>
            <a:spLocks noGrp="1" noChangeArrowheads="1"/>
          </p:cNvSpPr>
          <p:nvPr>
            <p:ph type="title"/>
          </p:nvPr>
        </p:nvSpPr>
        <p:spPr>
          <a:xfrm>
            <a:off x="428626" y="476250"/>
            <a:ext cx="8391525" cy="609600"/>
          </a:xfrm>
        </p:spPr>
        <p:txBody>
          <a:bodyPr>
            <a:noAutofit/>
          </a:bodyPr>
          <a:lstStyle/>
          <a:p>
            <a:pPr>
              <a:defRPr/>
            </a:pPr>
            <a:r>
              <a:rPr lang="en-US" dirty="0">
                <a:ea typeface="+mj-ea"/>
              </a:rPr>
              <a:t>Composite Attributes</a:t>
            </a:r>
          </a:p>
        </p:txBody>
      </p:sp>
      <p:pic>
        <p:nvPicPr>
          <p:cNvPr id="21507" name="Picture 5">
            <a:extLst>
              <a:ext uri="{FF2B5EF4-FFF2-40B4-BE49-F238E27FC236}">
                <a16:creationId xmlns:a16="http://schemas.microsoft.com/office/drawing/2014/main" id="{2474FEBC-06ED-46F7-A03E-963CA56FBB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570" y="1768476"/>
            <a:ext cx="11099645" cy="34988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1507"/>
                                        </p:tgtEl>
                                        <p:attrNameLst>
                                          <p:attrName>style.visibility</p:attrName>
                                        </p:attrNameLst>
                                      </p:cBhvr>
                                      <p:to>
                                        <p:strVal val="visible"/>
                                      </p:to>
                                    </p:set>
                                    <p:animEffect transition="in" filter="barn(inVertical)">
                                      <p:cBhvr>
                                        <p:cTn id="7" dur="500"/>
                                        <p:tgtEl>
                                          <p:spTgt spid="215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5314" name="Rectangle 2">
            <a:extLst>
              <a:ext uri="{FF2B5EF4-FFF2-40B4-BE49-F238E27FC236}">
                <a16:creationId xmlns:a16="http://schemas.microsoft.com/office/drawing/2014/main" id="{1A835D7B-8FAA-4FA0-AF8D-54B3B78D63A9}"/>
              </a:ext>
            </a:extLst>
          </p:cNvPr>
          <p:cNvSpPr>
            <a:spLocks noGrp="1" noChangeArrowheads="1"/>
          </p:cNvSpPr>
          <p:nvPr>
            <p:ph type="title"/>
          </p:nvPr>
        </p:nvSpPr>
        <p:spPr/>
        <p:txBody>
          <a:bodyPr/>
          <a:lstStyle/>
          <a:p>
            <a:pPr>
              <a:defRPr/>
            </a:pPr>
            <a:r>
              <a:rPr lang="en-US">
                <a:ea typeface="+mj-ea"/>
              </a:rPr>
              <a:t>Weak Entity Sets</a:t>
            </a:r>
          </a:p>
        </p:txBody>
      </p:sp>
      <p:sp>
        <p:nvSpPr>
          <p:cNvPr id="23555" name="Rectangle 3">
            <a:extLst>
              <a:ext uri="{FF2B5EF4-FFF2-40B4-BE49-F238E27FC236}">
                <a16:creationId xmlns:a16="http://schemas.microsoft.com/office/drawing/2014/main" id="{011302E3-96E8-441D-900B-9DCB20402703}"/>
              </a:ext>
            </a:extLst>
          </p:cNvPr>
          <p:cNvSpPr>
            <a:spLocks noGrp="1" noChangeArrowheads="1"/>
          </p:cNvSpPr>
          <p:nvPr>
            <p:ph type="body" idx="1"/>
          </p:nvPr>
        </p:nvSpPr>
        <p:spPr>
          <a:xfrm>
            <a:off x="609600" y="1222374"/>
            <a:ext cx="10953750" cy="5445125"/>
          </a:xfrm>
        </p:spPr>
        <p:txBody>
          <a:bodyPr>
            <a:normAutofit/>
          </a:bodyPr>
          <a:lstStyle/>
          <a:p>
            <a:r>
              <a:rPr lang="en-US" altLang="en-US" dirty="0">
                <a:ea typeface="ＭＳ Ｐゴシック" panose="020B0600070205080204" pitchFamily="34" charset="-128"/>
              </a:rPr>
              <a:t>Consider a </a:t>
            </a:r>
            <a:r>
              <a:rPr lang="en-US" altLang="en-US" i="1" dirty="0">
                <a:ea typeface="ＭＳ Ｐゴシック" panose="020B0600070205080204" pitchFamily="34" charset="-128"/>
              </a:rPr>
              <a:t>section</a:t>
            </a:r>
            <a:r>
              <a:rPr lang="en-US" altLang="en-US" dirty="0">
                <a:ea typeface="ＭＳ Ｐゴシック" panose="020B0600070205080204" pitchFamily="34" charset="-128"/>
              </a:rPr>
              <a:t> entity, which is uniquely identified by a </a:t>
            </a:r>
            <a:r>
              <a:rPr lang="en-US" altLang="en-US" i="1" dirty="0" err="1">
                <a:solidFill>
                  <a:schemeClr val="accent6">
                    <a:lumMod val="50000"/>
                  </a:schemeClr>
                </a:solidFill>
                <a:ea typeface="ＭＳ Ｐゴシック" panose="020B0600070205080204" pitchFamily="34" charset="-128"/>
              </a:rPr>
              <a:t>course_id</a:t>
            </a:r>
            <a:r>
              <a:rPr lang="en-US" altLang="en-US" dirty="0">
                <a:solidFill>
                  <a:schemeClr val="accent6">
                    <a:lumMod val="50000"/>
                  </a:schemeClr>
                </a:solidFill>
                <a:ea typeface="ＭＳ Ｐゴシック" panose="020B0600070205080204" pitchFamily="34" charset="-128"/>
              </a:rPr>
              <a:t>, </a:t>
            </a:r>
            <a:r>
              <a:rPr lang="en-US" altLang="en-US" i="1" dirty="0">
                <a:solidFill>
                  <a:schemeClr val="accent6">
                    <a:lumMod val="50000"/>
                  </a:schemeClr>
                </a:solidFill>
                <a:ea typeface="ＭＳ Ｐゴシック" panose="020B0600070205080204" pitchFamily="34" charset="-128"/>
              </a:rPr>
              <a:t>semester, year</a:t>
            </a:r>
            <a:r>
              <a:rPr lang="en-US" altLang="en-US" dirty="0">
                <a:ea typeface="ＭＳ Ｐゴシック" panose="020B0600070205080204" pitchFamily="34" charset="-128"/>
              </a:rPr>
              <a:t>, and </a:t>
            </a:r>
            <a:r>
              <a:rPr lang="en-US" altLang="en-US" i="1" dirty="0" err="1">
                <a:solidFill>
                  <a:schemeClr val="accent6">
                    <a:lumMod val="50000"/>
                  </a:schemeClr>
                </a:solidFill>
                <a:ea typeface="ＭＳ Ｐゴシック" panose="020B0600070205080204" pitchFamily="34" charset="-128"/>
              </a:rPr>
              <a:t>sec_id</a:t>
            </a:r>
            <a:r>
              <a:rPr lang="en-US" altLang="en-US" dirty="0">
                <a:ea typeface="ＭＳ Ｐゴシック" panose="020B0600070205080204" pitchFamily="34" charset="-128"/>
              </a:rPr>
              <a:t>.</a:t>
            </a:r>
          </a:p>
          <a:p>
            <a:r>
              <a:rPr lang="en-US" altLang="en-US" dirty="0">
                <a:ea typeface="ＭＳ Ｐゴシック" panose="020B0600070205080204" pitchFamily="34" charset="-128"/>
              </a:rPr>
              <a:t>Clearly, section entities are related to course entities. Suppose we create a relationship set </a:t>
            </a:r>
            <a:r>
              <a:rPr lang="en-US" altLang="en-US" i="1" dirty="0" err="1">
                <a:solidFill>
                  <a:schemeClr val="accent6">
                    <a:lumMod val="50000"/>
                  </a:schemeClr>
                </a:solidFill>
                <a:ea typeface="ＭＳ Ｐゴシック" panose="020B0600070205080204" pitchFamily="34" charset="-128"/>
              </a:rPr>
              <a:t>sec_course</a:t>
            </a:r>
            <a:r>
              <a:rPr lang="en-US" altLang="en-US" dirty="0">
                <a:solidFill>
                  <a:schemeClr val="accent6">
                    <a:lumMod val="50000"/>
                  </a:schemeClr>
                </a:solidFill>
                <a:ea typeface="ＭＳ Ｐゴシック" panose="020B0600070205080204" pitchFamily="34" charset="-128"/>
              </a:rPr>
              <a:t> </a:t>
            </a:r>
            <a:r>
              <a:rPr lang="en-US" altLang="en-US" dirty="0">
                <a:ea typeface="ＭＳ Ｐゴシック" panose="020B0600070205080204" pitchFamily="34" charset="-128"/>
              </a:rPr>
              <a:t>between entity sets </a:t>
            </a:r>
            <a:r>
              <a:rPr lang="en-US" altLang="en-US" i="1" dirty="0">
                <a:ea typeface="ＭＳ Ｐゴシック" panose="020B0600070205080204" pitchFamily="34" charset="-128"/>
              </a:rPr>
              <a:t>section</a:t>
            </a:r>
            <a:r>
              <a:rPr lang="en-US" altLang="en-US" dirty="0">
                <a:ea typeface="ＭＳ Ｐゴシック" panose="020B0600070205080204" pitchFamily="34" charset="-128"/>
              </a:rPr>
              <a:t> and </a:t>
            </a:r>
            <a:r>
              <a:rPr lang="en-US" altLang="en-US" i="1" dirty="0">
                <a:ea typeface="ＭＳ Ｐゴシック" panose="020B0600070205080204" pitchFamily="34" charset="-128"/>
              </a:rPr>
              <a:t>course</a:t>
            </a:r>
            <a:r>
              <a:rPr lang="en-US" altLang="en-US" dirty="0">
                <a:ea typeface="ＭＳ Ｐゴシック" panose="020B0600070205080204" pitchFamily="34" charset="-128"/>
              </a:rPr>
              <a:t>.</a:t>
            </a:r>
          </a:p>
          <a:p>
            <a:r>
              <a:rPr lang="en-US" altLang="en-US" dirty="0">
                <a:ea typeface="ＭＳ Ｐゴシック" panose="020B0600070205080204" pitchFamily="34" charset="-128"/>
              </a:rPr>
              <a:t>Note that the information in </a:t>
            </a:r>
            <a:r>
              <a:rPr lang="en-US" altLang="en-US" i="1" dirty="0" err="1">
                <a:solidFill>
                  <a:schemeClr val="accent6">
                    <a:lumMod val="50000"/>
                  </a:schemeClr>
                </a:solidFill>
                <a:ea typeface="ＭＳ Ｐゴシック" panose="020B0600070205080204" pitchFamily="34" charset="-128"/>
              </a:rPr>
              <a:t>sec_course</a:t>
            </a:r>
            <a:r>
              <a:rPr lang="en-US" altLang="en-US" dirty="0">
                <a:solidFill>
                  <a:schemeClr val="accent6">
                    <a:lumMod val="50000"/>
                  </a:schemeClr>
                </a:solidFill>
                <a:ea typeface="ＭＳ Ｐゴシック" panose="020B0600070205080204" pitchFamily="34" charset="-128"/>
              </a:rPr>
              <a:t> </a:t>
            </a:r>
            <a:r>
              <a:rPr lang="en-US" altLang="en-US" dirty="0">
                <a:ea typeface="ＭＳ Ｐゴシック" panose="020B0600070205080204" pitchFamily="34" charset="-128"/>
              </a:rPr>
              <a:t>is redundant, since </a:t>
            </a:r>
            <a:r>
              <a:rPr lang="en-US" altLang="en-US" i="1" dirty="0">
                <a:ea typeface="ＭＳ Ｐゴシック" panose="020B0600070205080204" pitchFamily="34" charset="-128"/>
              </a:rPr>
              <a:t>section</a:t>
            </a:r>
            <a:r>
              <a:rPr lang="en-US" altLang="en-US" dirty="0">
                <a:ea typeface="ＭＳ Ｐゴシック" panose="020B0600070205080204" pitchFamily="34" charset="-128"/>
              </a:rPr>
              <a:t> already has an attribute </a:t>
            </a:r>
            <a:r>
              <a:rPr lang="en-US" altLang="en-US" i="1" dirty="0" err="1">
                <a:solidFill>
                  <a:schemeClr val="accent6">
                    <a:lumMod val="50000"/>
                  </a:schemeClr>
                </a:solidFill>
                <a:ea typeface="ＭＳ Ｐゴシック" panose="020B0600070205080204" pitchFamily="34" charset="-128"/>
              </a:rPr>
              <a:t>course_id</a:t>
            </a:r>
            <a:r>
              <a:rPr lang="en-US" altLang="en-US" dirty="0">
                <a:ea typeface="ＭＳ Ｐゴシック" panose="020B0600070205080204" pitchFamily="34" charset="-128"/>
              </a:rPr>
              <a:t>, which identifies the course with which the section is related. </a:t>
            </a:r>
          </a:p>
          <a:p>
            <a:r>
              <a:rPr lang="en-US" altLang="en-US" dirty="0">
                <a:ea typeface="ＭＳ Ｐゴシック" panose="020B0600070205080204" pitchFamily="34" charset="-128"/>
              </a:rPr>
              <a:t>One option to deal with this redundancy is to get rid of the relationship </a:t>
            </a:r>
            <a:r>
              <a:rPr lang="en-US" altLang="en-US" dirty="0" err="1">
                <a:solidFill>
                  <a:schemeClr val="accent6">
                    <a:lumMod val="50000"/>
                  </a:schemeClr>
                </a:solidFill>
                <a:ea typeface="ＭＳ Ｐゴシック" panose="020B0600070205080204" pitchFamily="34" charset="-128"/>
              </a:rPr>
              <a:t>s</a:t>
            </a:r>
            <a:r>
              <a:rPr lang="en-US" altLang="en-US" i="1" dirty="0" err="1">
                <a:solidFill>
                  <a:schemeClr val="accent6">
                    <a:lumMod val="50000"/>
                  </a:schemeClr>
                </a:solidFill>
                <a:ea typeface="ＭＳ Ｐゴシック" panose="020B0600070205080204" pitchFamily="34" charset="-128"/>
              </a:rPr>
              <a:t>ec_course</a:t>
            </a:r>
            <a:r>
              <a:rPr lang="en-US" altLang="en-US" dirty="0">
                <a:ea typeface="ＭＳ Ｐゴシック" panose="020B0600070205080204" pitchFamily="34" charset="-128"/>
              </a:rPr>
              <a:t>;  however, by doing so the relationship between </a:t>
            </a:r>
            <a:r>
              <a:rPr lang="en-US" altLang="en-US" i="1" dirty="0">
                <a:ea typeface="ＭＳ Ｐゴシック" panose="020B0600070205080204" pitchFamily="34" charset="-128"/>
              </a:rPr>
              <a:t>section</a:t>
            </a:r>
            <a:r>
              <a:rPr lang="en-US" altLang="en-US" dirty="0">
                <a:ea typeface="ＭＳ Ｐゴシック" panose="020B0600070205080204" pitchFamily="34" charset="-128"/>
              </a:rPr>
              <a:t> and </a:t>
            </a:r>
            <a:r>
              <a:rPr lang="en-US" altLang="en-US" i="1" dirty="0">
                <a:ea typeface="ＭＳ Ｐゴシック" panose="020B0600070205080204" pitchFamily="34" charset="-128"/>
              </a:rPr>
              <a:t>course </a:t>
            </a:r>
            <a:r>
              <a:rPr lang="en-US" altLang="en-US" dirty="0">
                <a:ea typeface="ＭＳ Ｐゴシック" panose="020B0600070205080204" pitchFamily="34" charset="-128"/>
              </a:rPr>
              <a:t>becomes implicit in an attribute, which is not desirable.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3555">
                                            <p:txEl>
                                              <p:pRg st="0" end="0"/>
                                            </p:txEl>
                                          </p:spTgt>
                                        </p:tgtEl>
                                        <p:attrNameLst>
                                          <p:attrName>style.visibility</p:attrName>
                                        </p:attrNameLst>
                                      </p:cBhvr>
                                      <p:to>
                                        <p:strVal val="visible"/>
                                      </p:to>
                                    </p:set>
                                    <p:animEffect transition="in" filter="barn(inVertical)">
                                      <p:cBhvr>
                                        <p:cTn id="7" dur="500"/>
                                        <p:tgtEl>
                                          <p:spTgt spid="2355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3555">
                                            <p:txEl>
                                              <p:pRg st="1" end="1"/>
                                            </p:txEl>
                                          </p:spTgt>
                                        </p:tgtEl>
                                        <p:attrNameLst>
                                          <p:attrName>style.visibility</p:attrName>
                                        </p:attrNameLst>
                                      </p:cBhvr>
                                      <p:to>
                                        <p:strVal val="visible"/>
                                      </p:to>
                                    </p:set>
                                    <p:animEffect transition="in" filter="barn(inVertical)">
                                      <p:cBhvr>
                                        <p:cTn id="12" dur="500"/>
                                        <p:tgtEl>
                                          <p:spTgt spid="2355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23555">
                                            <p:txEl>
                                              <p:pRg st="2" end="2"/>
                                            </p:txEl>
                                          </p:spTgt>
                                        </p:tgtEl>
                                        <p:attrNameLst>
                                          <p:attrName>style.visibility</p:attrName>
                                        </p:attrNameLst>
                                      </p:cBhvr>
                                      <p:to>
                                        <p:strVal val="visible"/>
                                      </p:to>
                                    </p:set>
                                    <p:animEffect transition="in" filter="barn(inVertical)">
                                      <p:cBhvr>
                                        <p:cTn id="17" dur="500"/>
                                        <p:tgtEl>
                                          <p:spTgt spid="2355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23555">
                                            <p:txEl>
                                              <p:pRg st="3" end="3"/>
                                            </p:txEl>
                                          </p:spTgt>
                                        </p:tgtEl>
                                        <p:attrNameLst>
                                          <p:attrName>style.visibility</p:attrName>
                                        </p:attrNameLst>
                                      </p:cBhvr>
                                      <p:to>
                                        <p:strVal val="visible"/>
                                      </p:to>
                                    </p:set>
                                    <p:animEffect transition="in" filter="barn(inVertical)">
                                      <p:cBhvr>
                                        <p:cTn id="22" dur="500"/>
                                        <p:tgtEl>
                                          <p:spTgt spid="2355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55"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5314" name="Rectangle 2">
            <a:extLst>
              <a:ext uri="{FF2B5EF4-FFF2-40B4-BE49-F238E27FC236}">
                <a16:creationId xmlns:a16="http://schemas.microsoft.com/office/drawing/2014/main" id="{7D61F019-8DFB-4425-9F0F-22813CAB9E78}"/>
              </a:ext>
            </a:extLst>
          </p:cNvPr>
          <p:cNvSpPr>
            <a:spLocks noGrp="1" noChangeArrowheads="1"/>
          </p:cNvSpPr>
          <p:nvPr>
            <p:ph type="title"/>
          </p:nvPr>
        </p:nvSpPr>
        <p:spPr/>
        <p:txBody>
          <a:bodyPr/>
          <a:lstStyle/>
          <a:p>
            <a:pPr>
              <a:defRPr/>
            </a:pPr>
            <a:r>
              <a:rPr lang="en-US" dirty="0">
                <a:ea typeface="+mj-ea"/>
              </a:rPr>
              <a:t>Weak Entity Sets (Cont.)</a:t>
            </a:r>
          </a:p>
        </p:txBody>
      </p:sp>
      <p:sp>
        <p:nvSpPr>
          <p:cNvPr id="24579" name="Rectangle 3">
            <a:extLst>
              <a:ext uri="{FF2B5EF4-FFF2-40B4-BE49-F238E27FC236}">
                <a16:creationId xmlns:a16="http://schemas.microsoft.com/office/drawing/2014/main" id="{ADBF9516-644A-482E-AE77-461F3388AF97}"/>
              </a:ext>
            </a:extLst>
          </p:cNvPr>
          <p:cNvSpPr>
            <a:spLocks noGrp="1" noChangeArrowheads="1"/>
          </p:cNvSpPr>
          <p:nvPr>
            <p:ph type="body" idx="1"/>
          </p:nvPr>
        </p:nvSpPr>
        <p:spPr>
          <a:xfrm>
            <a:off x="600076" y="1222375"/>
            <a:ext cx="11249024" cy="5511800"/>
          </a:xfrm>
        </p:spPr>
        <p:txBody>
          <a:bodyPr>
            <a:normAutofit fontScale="92500" lnSpcReduction="10000"/>
          </a:bodyPr>
          <a:lstStyle/>
          <a:p>
            <a:r>
              <a:rPr lang="en-US" altLang="en-US" dirty="0">
                <a:ea typeface="ＭＳ Ｐゴシック" panose="020B0600070205080204" pitchFamily="34" charset="-128"/>
              </a:rPr>
              <a:t>An alternative way to deal with this redundancy is to not store the attribute </a:t>
            </a:r>
            <a:r>
              <a:rPr lang="en-US" altLang="en-US" i="1" dirty="0" err="1">
                <a:ea typeface="ＭＳ Ｐゴシック" panose="020B0600070205080204" pitchFamily="34" charset="-128"/>
              </a:rPr>
              <a:t>course_id</a:t>
            </a:r>
            <a:r>
              <a:rPr lang="en-US" altLang="en-US" dirty="0">
                <a:ea typeface="ＭＳ Ｐゴシック" panose="020B0600070205080204" pitchFamily="34" charset="-128"/>
              </a:rPr>
              <a:t> in the </a:t>
            </a:r>
            <a:r>
              <a:rPr lang="en-US" altLang="en-US" i="1" dirty="0">
                <a:ea typeface="ＭＳ Ｐゴシック" panose="020B0600070205080204" pitchFamily="34" charset="-128"/>
              </a:rPr>
              <a:t>section</a:t>
            </a:r>
            <a:r>
              <a:rPr lang="en-US" altLang="en-US" dirty="0">
                <a:ea typeface="ＭＳ Ｐゴシック" panose="020B0600070205080204" pitchFamily="34" charset="-128"/>
              </a:rPr>
              <a:t> entity and to only store the remaining attributes </a:t>
            </a:r>
            <a:r>
              <a:rPr lang="en-US" altLang="en-US" i="1" dirty="0" err="1">
                <a:ea typeface="ＭＳ Ｐゴシック" panose="020B0600070205080204" pitchFamily="34" charset="-128"/>
              </a:rPr>
              <a:t>section_id</a:t>
            </a:r>
            <a:r>
              <a:rPr lang="en-US" altLang="en-US" dirty="0">
                <a:ea typeface="ＭＳ Ｐゴシック" panose="020B0600070205080204" pitchFamily="34" charset="-128"/>
              </a:rPr>
              <a:t>,  </a:t>
            </a:r>
            <a:r>
              <a:rPr lang="en-US" altLang="en-US" i="1" dirty="0">
                <a:ea typeface="ＭＳ Ｐゴシック" panose="020B0600070205080204" pitchFamily="34" charset="-128"/>
              </a:rPr>
              <a:t>year</a:t>
            </a:r>
            <a:r>
              <a:rPr lang="en-US" altLang="en-US" dirty="0">
                <a:ea typeface="ＭＳ Ｐゴシック" panose="020B0600070205080204" pitchFamily="34" charset="-128"/>
              </a:rPr>
              <a:t>, and </a:t>
            </a:r>
            <a:r>
              <a:rPr lang="en-US" altLang="en-US" i="1" dirty="0">
                <a:ea typeface="ＭＳ Ｐゴシック" panose="020B0600070205080204" pitchFamily="34" charset="-128"/>
              </a:rPr>
              <a:t>semester. </a:t>
            </a:r>
            <a:r>
              <a:rPr lang="en-US" altLang="en-US" dirty="0">
                <a:ea typeface="ＭＳ Ｐゴシック" panose="020B0600070205080204" pitchFamily="34" charset="-128"/>
              </a:rPr>
              <a:t>However, the entity set </a:t>
            </a:r>
            <a:r>
              <a:rPr lang="en-US" altLang="en-US" i="1" dirty="0">
                <a:ea typeface="ＭＳ Ｐゴシック" panose="020B0600070205080204" pitchFamily="34" charset="-128"/>
              </a:rPr>
              <a:t>section</a:t>
            </a:r>
            <a:r>
              <a:rPr lang="en-US" altLang="en-US" dirty="0">
                <a:ea typeface="ＭＳ Ｐゴシック" panose="020B0600070205080204" pitchFamily="34" charset="-128"/>
              </a:rPr>
              <a:t> then does not have enough attributes to identify a particular </a:t>
            </a:r>
            <a:r>
              <a:rPr lang="en-US" altLang="en-US" i="1" dirty="0">
                <a:ea typeface="ＭＳ Ｐゴシック" panose="020B0600070205080204" pitchFamily="34" charset="-128"/>
              </a:rPr>
              <a:t>section</a:t>
            </a:r>
            <a:r>
              <a:rPr lang="en-US" altLang="en-US" dirty="0">
                <a:ea typeface="ＭＳ Ｐゴシック" panose="020B0600070205080204" pitchFamily="34" charset="-128"/>
              </a:rPr>
              <a:t> entity uniquely; although each </a:t>
            </a:r>
            <a:r>
              <a:rPr lang="en-US" altLang="en-US" i="1" dirty="0">
                <a:ea typeface="ＭＳ Ｐゴシック" panose="020B0600070205080204" pitchFamily="34" charset="-128"/>
              </a:rPr>
              <a:t>section</a:t>
            </a:r>
            <a:r>
              <a:rPr lang="en-US" altLang="en-US" dirty="0">
                <a:ea typeface="ＭＳ Ｐゴシック" panose="020B0600070205080204" pitchFamily="34" charset="-128"/>
              </a:rPr>
              <a:t> entity is distinct, sections for different courses may share the same </a:t>
            </a:r>
            <a:r>
              <a:rPr lang="en-US" altLang="en-US" dirty="0" err="1">
                <a:ea typeface="ＭＳ Ｐゴシック" panose="020B0600070205080204" pitchFamily="34" charset="-128"/>
              </a:rPr>
              <a:t>s</a:t>
            </a:r>
            <a:r>
              <a:rPr lang="en-US" altLang="en-US" i="1" dirty="0" err="1">
                <a:ea typeface="ＭＳ Ｐゴシック" panose="020B0600070205080204" pitchFamily="34" charset="-128"/>
              </a:rPr>
              <a:t>ection_id</a:t>
            </a:r>
            <a:r>
              <a:rPr lang="en-US" altLang="en-US" dirty="0">
                <a:ea typeface="ＭＳ Ｐゴシック" panose="020B0600070205080204" pitchFamily="34" charset="-128"/>
              </a:rPr>
              <a:t>,  </a:t>
            </a:r>
            <a:r>
              <a:rPr lang="en-US" altLang="en-US" i="1" dirty="0">
                <a:ea typeface="ＭＳ Ｐゴシック" panose="020B0600070205080204" pitchFamily="34" charset="-128"/>
              </a:rPr>
              <a:t>year</a:t>
            </a:r>
            <a:r>
              <a:rPr lang="en-US" altLang="en-US" dirty="0">
                <a:ea typeface="ＭＳ Ｐゴシック" panose="020B0600070205080204" pitchFamily="34" charset="-128"/>
              </a:rPr>
              <a:t>, and </a:t>
            </a:r>
            <a:r>
              <a:rPr lang="en-US" altLang="en-US" i="1" dirty="0">
                <a:ea typeface="ＭＳ Ｐゴシック" panose="020B0600070205080204" pitchFamily="34" charset="-128"/>
              </a:rPr>
              <a:t>semester</a:t>
            </a:r>
            <a:r>
              <a:rPr lang="en-US" altLang="en-US" dirty="0">
                <a:ea typeface="ＭＳ Ｐゴシック" panose="020B0600070205080204" pitchFamily="34" charset="-128"/>
              </a:rPr>
              <a:t>.</a:t>
            </a:r>
          </a:p>
          <a:p>
            <a:r>
              <a:rPr lang="en-US" altLang="en-US" dirty="0">
                <a:ea typeface="ＭＳ Ｐゴシック" panose="020B0600070205080204" pitchFamily="34" charset="-128"/>
              </a:rPr>
              <a:t>To deal with this problem, we treat the relationship </a:t>
            </a:r>
            <a:r>
              <a:rPr lang="en-US" altLang="en-US" i="1" dirty="0" err="1">
                <a:ea typeface="ＭＳ Ｐゴシック" panose="020B0600070205080204" pitchFamily="34" charset="-128"/>
              </a:rPr>
              <a:t>sec_course</a:t>
            </a:r>
            <a:r>
              <a:rPr lang="en-US" altLang="en-US" dirty="0">
                <a:ea typeface="ＭＳ Ｐゴシック" panose="020B0600070205080204" pitchFamily="34" charset="-128"/>
              </a:rPr>
              <a:t> as a special relationship that provides extra information, in this case, the </a:t>
            </a:r>
            <a:r>
              <a:rPr lang="en-US" altLang="en-US" i="1" dirty="0" err="1">
                <a:ea typeface="ＭＳ Ｐゴシック" panose="020B0600070205080204" pitchFamily="34" charset="-128"/>
              </a:rPr>
              <a:t>course_id</a:t>
            </a:r>
            <a:r>
              <a:rPr lang="en-US" altLang="en-US" dirty="0">
                <a:ea typeface="ＭＳ Ｐゴシック" panose="020B0600070205080204" pitchFamily="34" charset="-128"/>
              </a:rPr>
              <a:t>, required to identify </a:t>
            </a:r>
            <a:r>
              <a:rPr lang="en-US" altLang="en-US" i="1" dirty="0">
                <a:ea typeface="ＭＳ Ｐゴシック" panose="020B0600070205080204" pitchFamily="34" charset="-128"/>
              </a:rPr>
              <a:t>section</a:t>
            </a:r>
            <a:r>
              <a:rPr lang="en-US" altLang="en-US" dirty="0">
                <a:ea typeface="ＭＳ Ｐゴシック" panose="020B0600070205080204" pitchFamily="34" charset="-128"/>
              </a:rPr>
              <a:t>  entities uniquely.</a:t>
            </a:r>
          </a:p>
          <a:p>
            <a:r>
              <a:rPr lang="en-US" altLang="en-US" dirty="0">
                <a:ea typeface="ＭＳ Ｐゴシック" panose="020B0600070205080204" pitchFamily="34" charset="-128"/>
              </a:rPr>
              <a:t>The notion of </a:t>
            </a:r>
            <a:r>
              <a:rPr lang="en-US" altLang="en-US" b="1" dirty="0">
                <a:solidFill>
                  <a:srgbClr val="000099"/>
                </a:solidFill>
                <a:ea typeface="ＭＳ Ｐゴシック" panose="020B0600070205080204" pitchFamily="34" charset="-128"/>
              </a:rPr>
              <a:t>weak entity set </a:t>
            </a:r>
            <a:r>
              <a:rPr lang="en-US" altLang="en-US" dirty="0">
                <a:ea typeface="ＭＳ Ｐゴシック" panose="020B0600070205080204" pitchFamily="34" charset="-128"/>
              </a:rPr>
              <a:t>formalizes the above intuition. A weak entity set is one whose existence is dependent on another entity, called its </a:t>
            </a:r>
            <a:r>
              <a:rPr lang="en-US" altLang="en-US" b="1" dirty="0">
                <a:solidFill>
                  <a:srgbClr val="000099"/>
                </a:solidFill>
                <a:ea typeface="ＭＳ Ｐゴシック" panose="020B0600070205080204" pitchFamily="34" charset="-128"/>
              </a:rPr>
              <a:t>identifying entity</a:t>
            </a:r>
            <a:r>
              <a:rPr lang="en-US" altLang="en-US" dirty="0">
                <a:ea typeface="ＭＳ Ｐゴシック" panose="020B0600070205080204" pitchFamily="34" charset="-128"/>
              </a:rPr>
              <a:t>; instead of associating a primary key with a weak entity, we use the identifying entity, along with extra attributes called </a:t>
            </a:r>
            <a:r>
              <a:rPr lang="en-US" altLang="en-US" b="1" dirty="0">
                <a:solidFill>
                  <a:srgbClr val="000099"/>
                </a:solidFill>
                <a:ea typeface="ＭＳ Ｐゴシック" panose="020B0600070205080204" pitchFamily="34" charset="-128"/>
              </a:rPr>
              <a:t>discriminator</a:t>
            </a:r>
            <a:r>
              <a:rPr lang="en-US" altLang="en-US" dirty="0">
                <a:ea typeface="ＭＳ Ｐゴシック" panose="020B0600070205080204" pitchFamily="34" charset="-128"/>
              </a:rPr>
              <a:t> to uniquely identify a weak entity. An entity set that is not a weak entity set is termed a </a:t>
            </a:r>
            <a:r>
              <a:rPr lang="en-US" altLang="en-US" b="1" dirty="0">
                <a:solidFill>
                  <a:srgbClr val="000099"/>
                </a:solidFill>
                <a:ea typeface="ＭＳ Ｐゴシック" panose="020B0600070205080204" pitchFamily="34" charset="-128"/>
              </a:rPr>
              <a:t>strong entity set.</a:t>
            </a:r>
          </a:p>
          <a:p>
            <a:endParaRPr lang="en-US" altLang="en-US" dirty="0">
              <a:ea typeface="ＭＳ Ｐゴシック" panose="020B0600070205080204" pitchFamily="34" charset="-128"/>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4579">
                                            <p:txEl>
                                              <p:pRg st="0" end="0"/>
                                            </p:txEl>
                                          </p:spTgt>
                                        </p:tgtEl>
                                        <p:attrNameLst>
                                          <p:attrName>style.visibility</p:attrName>
                                        </p:attrNameLst>
                                      </p:cBhvr>
                                      <p:to>
                                        <p:strVal val="visible"/>
                                      </p:to>
                                    </p:set>
                                    <p:animEffect transition="in" filter="barn(inVertical)">
                                      <p:cBhvr>
                                        <p:cTn id="7" dur="500"/>
                                        <p:tgtEl>
                                          <p:spTgt spid="2457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4579">
                                            <p:txEl>
                                              <p:pRg st="1" end="1"/>
                                            </p:txEl>
                                          </p:spTgt>
                                        </p:tgtEl>
                                        <p:attrNameLst>
                                          <p:attrName>style.visibility</p:attrName>
                                        </p:attrNameLst>
                                      </p:cBhvr>
                                      <p:to>
                                        <p:strVal val="visible"/>
                                      </p:to>
                                    </p:set>
                                    <p:animEffect transition="in" filter="barn(inVertical)">
                                      <p:cBhvr>
                                        <p:cTn id="12" dur="500"/>
                                        <p:tgtEl>
                                          <p:spTgt spid="2457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24579">
                                            <p:txEl>
                                              <p:pRg st="2" end="2"/>
                                            </p:txEl>
                                          </p:spTgt>
                                        </p:tgtEl>
                                        <p:attrNameLst>
                                          <p:attrName>style.visibility</p:attrName>
                                        </p:attrNameLst>
                                      </p:cBhvr>
                                      <p:to>
                                        <p:strVal val="visible"/>
                                      </p:to>
                                    </p:set>
                                    <p:animEffect transition="in" filter="barn(inVertical)">
                                      <p:cBhvr>
                                        <p:cTn id="17" dur="500"/>
                                        <p:tgtEl>
                                          <p:spTgt spid="2457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79"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5314" name="Rectangle 2">
            <a:extLst>
              <a:ext uri="{FF2B5EF4-FFF2-40B4-BE49-F238E27FC236}">
                <a16:creationId xmlns:a16="http://schemas.microsoft.com/office/drawing/2014/main" id="{7A8A714B-ADB8-4D3E-8C25-C1E573219AD7}"/>
              </a:ext>
            </a:extLst>
          </p:cNvPr>
          <p:cNvSpPr>
            <a:spLocks noGrp="1" noChangeArrowheads="1"/>
          </p:cNvSpPr>
          <p:nvPr>
            <p:ph type="title"/>
          </p:nvPr>
        </p:nvSpPr>
        <p:spPr/>
        <p:txBody>
          <a:bodyPr/>
          <a:lstStyle/>
          <a:p>
            <a:pPr>
              <a:defRPr/>
            </a:pPr>
            <a:r>
              <a:rPr lang="en-US" dirty="0">
                <a:ea typeface="+mj-ea"/>
              </a:rPr>
              <a:t>Weak Entity Sets (Cont.)</a:t>
            </a:r>
          </a:p>
        </p:txBody>
      </p:sp>
      <p:sp>
        <p:nvSpPr>
          <p:cNvPr id="25603" name="Rectangle 3">
            <a:extLst>
              <a:ext uri="{FF2B5EF4-FFF2-40B4-BE49-F238E27FC236}">
                <a16:creationId xmlns:a16="http://schemas.microsoft.com/office/drawing/2014/main" id="{B52F4F9F-80A3-4839-8C2E-96C31E56AA03}"/>
              </a:ext>
            </a:extLst>
          </p:cNvPr>
          <p:cNvSpPr>
            <a:spLocks noGrp="1" noChangeArrowheads="1"/>
          </p:cNvSpPr>
          <p:nvPr>
            <p:ph type="body" idx="1"/>
          </p:nvPr>
        </p:nvSpPr>
        <p:spPr>
          <a:xfrm>
            <a:off x="533400" y="1222374"/>
            <a:ext cx="11229975" cy="5361305"/>
          </a:xfrm>
        </p:spPr>
        <p:txBody>
          <a:bodyPr>
            <a:normAutofit/>
          </a:bodyPr>
          <a:lstStyle/>
          <a:p>
            <a:r>
              <a:rPr lang="en-US" altLang="en-US" dirty="0">
                <a:ea typeface="ＭＳ Ｐゴシック" panose="020B0600070205080204" pitchFamily="34" charset="-128"/>
              </a:rPr>
              <a:t>Every weak entity must be associated with an identifying entity; that is, the weak entity set is said to be </a:t>
            </a:r>
            <a:r>
              <a:rPr lang="en-US" altLang="en-US" b="1" dirty="0">
                <a:solidFill>
                  <a:srgbClr val="000099"/>
                </a:solidFill>
                <a:ea typeface="ＭＳ Ｐゴシック" panose="020B0600070205080204" pitchFamily="34" charset="-128"/>
              </a:rPr>
              <a:t>existence dependent</a:t>
            </a:r>
            <a:r>
              <a:rPr lang="en-US" altLang="en-US" dirty="0">
                <a:ea typeface="ＭＳ Ｐゴシック" panose="020B0600070205080204" pitchFamily="34" charset="-128"/>
              </a:rPr>
              <a:t> on the identifying entity set. The identifying entity set is said to </a:t>
            </a:r>
            <a:r>
              <a:rPr lang="en-US" altLang="en-US" b="1" dirty="0">
                <a:solidFill>
                  <a:srgbClr val="000099"/>
                </a:solidFill>
                <a:ea typeface="ＭＳ Ｐゴシック" panose="020B0600070205080204" pitchFamily="34" charset="-128"/>
              </a:rPr>
              <a:t>own</a:t>
            </a:r>
            <a:r>
              <a:rPr lang="en-US" altLang="en-US" dirty="0">
                <a:ea typeface="ＭＳ Ｐゴシック" panose="020B0600070205080204" pitchFamily="34" charset="-128"/>
              </a:rPr>
              <a:t> the weak entity set that it identifies. The relationship associating the weak entity set with the identifying entity set is called the </a:t>
            </a:r>
            <a:r>
              <a:rPr lang="en-US" altLang="en-US" b="1" dirty="0">
                <a:solidFill>
                  <a:srgbClr val="000099"/>
                </a:solidFill>
                <a:ea typeface="ＭＳ Ｐゴシック" panose="020B0600070205080204" pitchFamily="34" charset="-128"/>
              </a:rPr>
              <a:t>identifying relationship</a:t>
            </a:r>
          </a:p>
          <a:p>
            <a:endParaRPr lang="en-US" altLang="en-US" dirty="0">
              <a:ea typeface="ＭＳ Ｐゴシック" panose="020B0600070205080204" pitchFamily="34" charset="-128"/>
            </a:endParaRPr>
          </a:p>
          <a:p>
            <a:r>
              <a:rPr lang="en-US" altLang="en-US" dirty="0">
                <a:ea typeface="ＭＳ Ｐゴシック" panose="020B0600070205080204" pitchFamily="34" charset="-128"/>
              </a:rPr>
              <a:t>Note that the relational schema we eventually create from the entity set </a:t>
            </a:r>
            <a:r>
              <a:rPr lang="en-US" altLang="en-US" i="1" dirty="0">
                <a:ea typeface="ＭＳ Ｐゴシック" panose="020B0600070205080204" pitchFamily="34" charset="-128"/>
              </a:rPr>
              <a:t>section</a:t>
            </a:r>
            <a:r>
              <a:rPr lang="en-US" altLang="en-US" dirty="0">
                <a:ea typeface="ＭＳ Ｐゴシック" panose="020B0600070205080204" pitchFamily="34" charset="-128"/>
              </a:rPr>
              <a:t> does have the attribute </a:t>
            </a:r>
            <a:r>
              <a:rPr lang="en-US" altLang="en-US" i="1" dirty="0" err="1">
                <a:ea typeface="ＭＳ Ｐゴシック" panose="020B0600070205080204" pitchFamily="34" charset="-128"/>
              </a:rPr>
              <a:t>course_id</a:t>
            </a:r>
            <a:r>
              <a:rPr lang="en-US" altLang="en-US" dirty="0">
                <a:ea typeface="ＭＳ Ｐゴシック" panose="020B0600070205080204" pitchFamily="34" charset="-128"/>
              </a:rPr>
              <a:t>, for reasons that will become clear later, even though we have dropped the attribute </a:t>
            </a:r>
            <a:r>
              <a:rPr lang="en-US" altLang="en-US" i="1" dirty="0" err="1">
                <a:ea typeface="ＭＳ Ｐゴシック" panose="020B0600070205080204" pitchFamily="34" charset="-128"/>
              </a:rPr>
              <a:t>course_id</a:t>
            </a:r>
            <a:r>
              <a:rPr lang="en-US" altLang="en-US" dirty="0">
                <a:ea typeface="ＭＳ Ｐゴシック" panose="020B0600070205080204" pitchFamily="34" charset="-128"/>
              </a:rPr>
              <a:t>  from the entity set </a:t>
            </a:r>
            <a:r>
              <a:rPr lang="en-US" altLang="en-US" i="1" dirty="0">
                <a:ea typeface="ＭＳ Ｐゴシック" panose="020B0600070205080204" pitchFamily="34" charset="-128"/>
              </a:rPr>
              <a:t>section.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5603">
                                            <p:txEl>
                                              <p:pRg st="0" end="0"/>
                                            </p:txEl>
                                          </p:spTgt>
                                        </p:tgtEl>
                                        <p:attrNameLst>
                                          <p:attrName>style.visibility</p:attrName>
                                        </p:attrNameLst>
                                      </p:cBhvr>
                                      <p:to>
                                        <p:strVal val="visible"/>
                                      </p:to>
                                    </p:set>
                                    <p:animEffect transition="in" filter="barn(inVertical)">
                                      <p:cBhvr>
                                        <p:cTn id="7" dur="500"/>
                                        <p:tgtEl>
                                          <p:spTgt spid="2560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5603">
                                            <p:txEl>
                                              <p:pRg st="2" end="2"/>
                                            </p:txEl>
                                          </p:spTgt>
                                        </p:tgtEl>
                                        <p:attrNameLst>
                                          <p:attrName>style.visibility</p:attrName>
                                        </p:attrNameLst>
                                      </p:cBhvr>
                                      <p:to>
                                        <p:strVal val="visible"/>
                                      </p:to>
                                    </p:set>
                                    <p:animEffect transition="in" filter="barn(inVertical)">
                                      <p:cBhvr>
                                        <p:cTn id="12" dur="500"/>
                                        <p:tgtEl>
                                          <p:spTgt spid="2560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F5B4727A-F87B-46FF-9D57-BAC2BC494383}"/>
              </a:ext>
            </a:extLst>
          </p:cNvPr>
          <p:cNvSpPr>
            <a:spLocks noGrp="1"/>
          </p:cNvSpPr>
          <p:nvPr>
            <p:ph type="title"/>
          </p:nvPr>
        </p:nvSpPr>
        <p:spPr/>
        <p:txBody>
          <a:bodyPr/>
          <a:lstStyle/>
          <a:p>
            <a:r>
              <a:rPr lang="en-US" altLang="en-US"/>
              <a:t>Popular Notations</a:t>
            </a:r>
          </a:p>
        </p:txBody>
      </p:sp>
      <p:sp>
        <p:nvSpPr>
          <p:cNvPr id="18435" name="Slide Number Placeholder 3">
            <a:extLst>
              <a:ext uri="{FF2B5EF4-FFF2-40B4-BE49-F238E27FC236}">
                <a16:creationId xmlns:a16="http://schemas.microsoft.com/office/drawing/2014/main" id="{D99CF955-9960-4A9C-9BCA-665EDC76C5C5}"/>
              </a:ext>
            </a:extLst>
          </p:cNvPr>
          <p:cNvSpPr>
            <a:spLocks noGrp="1"/>
          </p:cNvSpPr>
          <p:nvPr>
            <p:ph type="sldNum" sz="quarter" idx="10"/>
          </p:nvPr>
        </p:nvSpPr>
        <p:spPr bwMode="auto">
          <a:xfrm>
            <a:off x="6858000" y="61722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2075" tIns="46038" rIns="92075" bIns="46038" numCol="1" anchor="ctr" anchorCtr="0" compatLnSpc="1">
            <a:prstTxWarp prst="textNoShape">
              <a:avLst/>
            </a:prstTxWarp>
          </a:bodyPr>
          <a:lstStyle>
            <a:defPPr>
              <a:defRPr lang="en-GB"/>
            </a:defPPr>
            <a:lvl1pPr algn="r" rtl="0" eaLnBrk="0" fontAlgn="base" hangingPunct="0">
              <a:spcBef>
                <a:spcPct val="0"/>
              </a:spcBef>
              <a:spcAft>
                <a:spcPct val="0"/>
              </a:spcAft>
              <a:defRPr sz="1400" kern="1200">
                <a:solidFill>
                  <a:schemeClr val="tx1"/>
                </a:solidFill>
                <a:latin typeface="Times New Roman" panose="02020603050405020304" pitchFamily="18" charset="0"/>
                <a:ea typeface="+mn-ea"/>
                <a:cs typeface="Arial" panose="020B0604020202020204" pitchFamily="34" charset="0"/>
              </a:defRPr>
            </a:lvl1pPr>
            <a:lvl2pPr marL="4572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2pPr>
            <a:lvl3pPr marL="9144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3pPr>
            <a:lvl4pPr marL="13716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4pPr>
            <a:lvl5pPr marL="18288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5pPr>
            <a:lvl6pPr marL="2286000" algn="l" defTabSz="914400" rtl="0" eaLnBrk="1" latinLnBrk="0" hangingPunct="1">
              <a:defRPr sz="2400" kern="1200">
                <a:solidFill>
                  <a:schemeClr val="tx1"/>
                </a:solidFill>
                <a:latin typeface="Times New Roman" panose="02020603050405020304" pitchFamily="18" charset="0"/>
                <a:ea typeface="+mn-ea"/>
                <a:cs typeface="Arial" panose="020B0604020202020204" pitchFamily="34" charset="0"/>
              </a:defRPr>
            </a:lvl6pPr>
            <a:lvl7pPr marL="2743200" algn="l" defTabSz="914400" rtl="0" eaLnBrk="1" latinLnBrk="0" hangingPunct="1">
              <a:defRPr sz="2400" kern="1200">
                <a:solidFill>
                  <a:schemeClr val="tx1"/>
                </a:solidFill>
                <a:latin typeface="Times New Roman" panose="02020603050405020304" pitchFamily="18" charset="0"/>
                <a:ea typeface="+mn-ea"/>
                <a:cs typeface="Arial" panose="020B0604020202020204" pitchFamily="34" charset="0"/>
              </a:defRPr>
            </a:lvl7pPr>
            <a:lvl8pPr marL="3200400" algn="l" defTabSz="914400" rtl="0" eaLnBrk="1" latinLnBrk="0" hangingPunct="1">
              <a:defRPr sz="2400" kern="1200">
                <a:solidFill>
                  <a:schemeClr val="tx1"/>
                </a:solidFill>
                <a:latin typeface="Times New Roman" panose="02020603050405020304" pitchFamily="18" charset="0"/>
                <a:ea typeface="+mn-ea"/>
                <a:cs typeface="Arial" panose="020B0604020202020204" pitchFamily="34" charset="0"/>
              </a:defRPr>
            </a:lvl8pPr>
            <a:lvl9pPr marL="3657600" algn="l" defTabSz="914400" rtl="0" eaLnBrk="1" latinLnBrk="0" hangingPunct="1">
              <a:defRPr sz="2400" kern="1200">
                <a:solidFill>
                  <a:schemeClr val="tx1"/>
                </a:solidFill>
                <a:latin typeface="Times New Roman" panose="02020603050405020304" pitchFamily="18" charset="0"/>
                <a:ea typeface="+mn-ea"/>
                <a:cs typeface="Arial" panose="020B0604020202020204" pitchFamily="34" charset="0"/>
              </a:defRPr>
            </a:lvl9pPr>
          </a:lstStyle>
          <a:p>
            <a:pPr>
              <a:spcBef>
                <a:spcPct val="0"/>
              </a:spcBef>
              <a:buClrTx/>
              <a:buSzTx/>
              <a:buFontTx/>
              <a:buNone/>
            </a:pPr>
            <a:fld id="{887C627E-482A-42C8-BBF2-48630588A613}" type="slidenum">
              <a:rPr lang="en-GB" altLang="en-US" smtClean="0"/>
              <a:pPr/>
              <a:t>19</a:t>
            </a:fld>
            <a:endParaRPr lang="en-GB" altLang="en-US" sz="1400"/>
          </a:p>
        </p:txBody>
      </p:sp>
      <p:pic>
        <p:nvPicPr>
          <p:cNvPr id="18436" name="Picture 2">
            <a:extLst>
              <a:ext uri="{FF2B5EF4-FFF2-40B4-BE49-F238E27FC236}">
                <a16:creationId xmlns:a16="http://schemas.microsoft.com/office/drawing/2014/main" id="{FE57C3D3-064B-41C1-90F5-498D07E35D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7488" y="1557338"/>
            <a:ext cx="4660901" cy="4883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8437" name="Picture 3">
            <a:extLst>
              <a:ext uri="{FF2B5EF4-FFF2-40B4-BE49-F238E27FC236}">
                <a16:creationId xmlns:a16="http://schemas.microsoft.com/office/drawing/2014/main" id="{299AAD3D-6C85-48A8-9661-419E4379A9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05525" y="1603375"/>
            <a:ext cx="4598988" cy="2381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8436"/>
                                        </p:tgtEl>
                                        <p:attrNameLst>
                                          <p:attrName>style.visibility</p:attrName>
                                        </p:attrNameLst>
                                      </p:cBhvr>
                                      <p:to>
                                        <p:strVal val="visible"/>
                                      </p:to>
                                    </p:set>
                                    <p:animEffect transition="in" filter="barn(inVertical)">
                                      <p:cBhvr>
                                        <p:cTn id="7" dur="500"/>
                                        <p:tgtEl>
                                          <p:spTgt spid="184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BAF7B611-52CC-1243-80C4-A44A60FD580D}"/>
              </a:ext>
            </a:extLst>
          </p:cNvPr>
          <p:cNvGraphicFramePr>
            <a:graphicFrameLocks noGrp="1"/>
          </p:cNvGraphicFramePr>
          <p:nvPr>
            <p:ph idx="1"/>
            <p:extLst>
              <p:ext uri="{D42A27DB-BD31-4B8C-83A1-F6EECF244321}">
                <p14:modId xmlns:p14="http://schemas.microsoft.com/office/powerpoint/2010/main" val="1611465729"/>
              </p:ext>
            </p:extLst>
          </p:nvPr>
        </p:nvGraphicFramePr>
        <p:xfrm>
          <a:off x="423949" y="1341438"/>
          <a:ext cx="10963275" cy="51704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a:extLst>
              <a:ext uri="{FF2B5EF4-FFF2-40B4-BE49-F238E27FC236}">
                <a16:creationId xmlns:a16="http://schemas.microsoft.com/office/drawing/2014/main" id="{A01EDE77-E0DD-8648-97BA-B32D8CCB38B0}"/>
              </a:ext>
            </a:extLst>
          </p:cNvPr>
          <p:cNvSpPr>
            <a:spLocks noGrp="1"/>
          </p:cNvSpPr>
          <p:nvPr>
            <p:ph type="title"/>
          </p:nvPr>
        </p:nvSpPr>
        <p:spPr/>
        <p:txBody>
          <a:bodyPr/>
          <a:lstStyle/>
          <a:p>
            <a:r>
              <a:rPr lang="aa-ET" dirty="0"/>
              <a:t>Database Design – 3 levels</a:t>
            </a:r>
          </a:p>
        </p:txBody>
      </p:sp>
    </p:spTree>
    <p:extLst>
      <p:ext uri="{BB962C8B-B14F-4D97-AF65-F5344CB8AC3E}">
        <p14:creationId xmlns:p14="http://schemas.microsoft.com/office/powerpoint/2010/main" val="15459974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Number Placeholder 3">
            <a:extLst>
              <a:ext uri="{FF2B5EF4-FFF2-40B4-BE49-F238E27FC236}">
                <a16:creationId xmlns:a16="http://schemas.microsoft.com/office/drawing/2014/main" id="{652FA493-8229-498B-9725-E74C52A73420}"/>
              </a:ext>
            </a:extLst>
          </p:cNvPr>
          <p:cNvSpPr>
            <a:spLocks noGrp="1"/>
          </p:cNvSpPr>
          <p:nvPr>
            <p:ph type="sldNum" sz="quarter" idx="10"/>
          </p:nvPr>
        </p:nvSpPr>
        <p:spPr bwMode="auto">
          <a:xfrm>
            <a:off x="6858000" y="61722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2075" tIns="46038" rIns="92075" bIns="46038" numCol="1" anchor="ctr" anchorCtr="0" compatLnSpc="1">
            <a:prstTxWarp prst="textNoShape">
              <a:avLst/>
            </a:prstTxWarp>
          </a:bodyPr>
          <a:lstStyle>
            <a:defPPr>
              <a:defRPr lang="en-GB"/>
            </a:defPPr>
            <a:lvl1pPr algn="r" rtl="0" eaLnBrk="0" fontAlgn="base" hangingPunct="0">
              <a:spcBef>
                <a:spcPct val="0"/>
              </a:spcBef>
              <a:spcAft>
                <a:spcPct val="0"/>
              </a:spcAft>
              <a:defRPr sz="1400" kern="1200">
                <a:solidFill>
                  <a:schemeClr val="tx1"/>
                </a:solidFill>
                <a:latin typeface="Times New Roman" panose="02020603050405020304" pitchFamily="18" charset="0"/>
                <a:ea typeface="+mn-ea"/>
                <a:cs typeface="Arial" panose="020B0604020202020204" pitchFamily="34" charset="0"/>
              </a:defRPr>
            </a:lvl1pPr>
            <a:lvl2pPr marL="4572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2pPr>
            <a:lvl3pPr marL="9144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3pPr>
            <a:lvl4pPr marL="13716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4pPr>
            <a:lvl5pPr marL="18288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5pPr>
            <a:lvl6pPr marL="2286000" algn="l" defTabSz="914400" rtl="0" eaLnBrk="1" latinLnBrk="0" hangingPunct="1">
              <a:defRPr sz="2400" kern="1200">
                <a:solidFill>
                  <a:schemeClr val="tx1"/>
                </a:solidFill>
                <a:latin typeface="Times New Roman" panose="02020603050405020304" pitchFamily="18" charset="0"/>
                <a:ea typeface="+mn-ea"/>
                <a:cs typeface="Arial" panose="020B0604020202020204" pitchFamily="34" charset="0"/>
              </a:defRPr>
            </a:lvl6pPr>
            <a:lvl7pPr marL="2743200" algn="l" defTabSz="914400" rtl="0" eaLnBrk="1" latinLnBrk="0" hangingPunct="1">
              <a:defRPr sz="2400" kern="1200">
                <a:solidFill>
                  <a:schemeClr val="tx1"/>
                </a:solidFill>
                <a:latin typeface="Times New Roman" panose="02020603050405020304" pitchFamily="18" charset="0"/>
                <a:ea typeface="+mn-ea"/>
                <a:cs typeface="Arial" panose="020B0604020202020204" pitchFamily="34" charset="0"/>
              </a:defRPr>
            </a:lvl7pPr>
            <a:lvl8pPr marL="3200400" algn="l" defTabSz="914400" rtl="0" eaLnBrk="1" latinLnBrk="0" hangingPunct="1">
              <a:defRPr sz="2400" kern="1200">
                <a:solidFill>
                  <a:schemeClr val="tx1"/>
                </a:solidFill>
                <a:latin typeface="Times New Roman" panose="02020603050405020304" pitchFamily="18" charset="0"/>
                <a:ea typeface="+mn-ea"/>
                <a:cs typeface="Arial" panose="020B0604020202020204" pitchFamily="34" charset="0"/>
              </a:defRPr>
            </a:lvl8pPr>
            <a:lvl9pPr marL="3657600" algn="l" defTabSz="914400" rtl="0" eaLnBrk="1" latinLnBrk="0" hangingPunct="1">
              <a:defRPr sz="2400" kern="1200">
                <a:solidFill>
                  <a:schemeClr val="tx1"/>
                </a:solidFill>
                <a:latin typeface="Times New Roman" panose="02020603050405020304" pitchFamily="18" charset="0"/>
                <a:ea typeface="+mn-ea"/>
                <a:cs typeface="Arial" panose="020B0604020202020204" pitchFamily="34" charset="0"/>
              </a:defRPr>
            </a:lvl9pPr>
          </a:lstStyle>
          <a:p>
            <a:pPr>
              <a:spcBef>
                <a:spcPct val="0"/>
              </a:spcBef>
              <a:buClrTx/>
              <a:buSzTx/>
              <a:buFontTx/>
              <a:buNone/>
            </a:pPr>
            <a:fld id="{887C627E-482A-42C8-BBF2-48630588A613}" type="slidenum">
              <a:rPr lang="en-GB" altLang="en-US" smtClean="0"/>
              <a:pPr/>
              <a:t>20</a:t>
            </a:fld>
            <a:endParaRPr lang="en-GB" altLang="en-US" sz="1400"/>
          </a:p>
        </p:txBody>
      </p:sp>
      <p:pic>
        <p:nvPicPr>
          <p:cNvPr id="36867" name="Picture 4">
            <a:extLst>
              <a:ext uri="{FF2B5EF4-FFF2-40B4-BE49-F238E27FC236}">
                <a16:creationId xmlns:a16="http://schemas.microsoft.com/office/drawing/2014/main" id="{84D29344-7889-4AC8-B472-8BE575EB946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504661" y="32646"/>
            <a:ext cx="6282153" cy="65932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6867"/>
                                        </p:tgtEl>
                                        <p:attrNameLst>
                                          <p:attrName>style.visibility</p:attrName>
                                        </p:attrNameLst>
                                      </p:cBhvr>
                                      <p:to>
                                        <p:strVal val="visible"/>
                                      </p:to>
                                    </p:set>
                                    <p:animEffect transition="in" filter="barn(inVertical)">
                                      <p:cBhvr>
                                        <p:cTn id="7" dur="500"/>
                                        <p:tgtEl>
                                          <p:spTgt spid="368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a:extLst>
              <a:ext uri="{FF2B5EF4-FFF2-40B4-BE49-F238E27FC236}">
                <a16:creationId xmlns:a16="http://schemas.microsoft.com/office/drawing/2014/main" id="{211826A0-686F-442D-9518-B719A0C71DBD}"/>
              </a:ext>
            </a:extLst>
          </p:cNvPr>
          <p:cNvSpPr>
            <a:spLocks noGrp="1" noChangeArrowheads="1"/>
          </p:cNvSpPr>
          <p:nvPr>
            <p:ph type="title"/>
          </p:nvPr>
        </p:nvSpPr>
        <p:spPr>
          <a:xfrm>
            <a:off x="1047750" y="746125"/>
            <a:ext cx="9734550" cy="609600"/>
          </a:xfrm>
        </p:spPr>
        <p:txBody>
          <a:bodyPr>
            <a:noAutofit/>
          </a:bodyPr>
          <a:lstStyle/>
          <a:p>
            <a:pPr>
              <a:defRPr/>
            </a:pPr>
            <a:r>
              <a:rPr lang="en-US" sz="4800" dirty="0">
                <a:solidFill>
                  <a:schemeClr val="accent6">
                    <a:lumMod val="50000"/>
                  </a:schemeClr>
                </a:solidFill>
                <a:ea typeface="+mj-ea"/>
              </a:rPr>
              <a:t>E-R Diagrams    -   Chen’s notation</a:t>
            </a:r>
          </a:p>
        </p:txBody>
      </p:sp>
      <p:sp>
        <p:nvSpPr>
          <p:cNvPr id="26627" name="Rectangle 3">
            <a:extLst>
              <a:ext uri="{FF2B5EF4-FFF2-40B4-BE49-F238E27FC236}">
                <a16:creationId xmlns:a16="http://schemas.microsoft.com/office/drawing/2014/main" id="{2F779FC5-3239-4C20-9855-BC9D757C6503}"/>
              </a:ext>
            </a:extLst>
          </p:cNvPr>
          <p:cNvSpPr>
            <a:spLocks noChangeArrowheads="1"/>
          </p:cNvSpPr>
          <p:nvPr/>
        </p:nvSpPr>
        <p:spPr bwMode="auto">
          <a:xfrm>
            <a:off x="2946400" y="2851151"/>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
        <p:nvSpPr>
          <p:cNvPr id="2" name="Rectangle 1">
            <a:extLst>
              <a:ext uri="{FF2B5EF4-FFF2-40B4-BE49-F238E27FC236}">
                <a16:creationId xmlns:a16="http://schemas.microsoft.com/office/drawing/2014/main" id="{81441DB0-0E26-7241-AD95-8423509FCECA}"/>
              </a:ext>
            </a:extLst>
          </p:cNvPr>
          <p:cNvSpPr/>
          <p:nvPr/>
        </p:nvSpPr>
        <p:spPr>
          <a:xfrm>
            <a:off x="514350" y="2851151"/>
            <a:ext cx="10144125" cy="1077218"/>
          </a:xfrm>
          <a:prstGeom prst="rect">
            <a:avLst/>
          </a:prstGeom>
        </p:spPr>
        <p:txBody>
          <a:bodyPr wrap="square">
            <a:spAutoFit/>
          </a:bodyPr>
          <a:lstStyle/>
          <a:p>
            <a:pPr algn="ctr"/>
            <a:r>
              <a:rPr lang="aa-ET" sz="3200" dirty="0"/>
              <a:t>Entity–relationship modeling was developed for database and design by </a:t>
            </a:r>
            <a:r>
              <a:rPr lang="aa-ET" sz="3200" dirty="0">
                <a:solidFill>
                  <a:srgbClr val="C00000"/>
                </a:solidFill>
              </a:rPr>
              <a:t>Peter Chen </a:t>
            </a:r>
            <a:r>
              <a:rPr lang="aa-ET" sz="3200" dirty="0"/>
              <a:t>and published in a </a:t>
            </a:r>
            <a:r>
              <a:rPr lang="aa-ET" sz="3200" dirty="0">
                <a:solidFill>
                  <a:srgbClr val="C00000"/>
                </a:solidFill>
              </a:rPr>
              <a:t>1976</a:t>
            </a:r>
          </a:p>
        </p:txBody>
      </p:sp>
      <p:sp>
        <p:nvSpPr>
          <p:cNvPr id="3" name="Rectangle 2">
            <a:extLst>
              <a:ext uri="{FF2B5EF4-FFF2-40B4-BE49-F238E27FC236}">
                <a16:creationId xmlns:a16="http://schemas.microsoft.com/office/drawing/2014/main" id="{892B4A8D-0DCF-9046-80D9-164418CB7A8B}"/>
              </a:ext>
            </a:extLst>
          </p:cNvPr>
          <p:cNvSpPr/>
          <p:nvPr/>
        </p:nvSpPr>
        <p:spPr>
          <a:xfrm>
            <a:off x="918168" y="5482710"/>
            <a:ext cx="4926413" cy="369332"/>
          </a:xfrm>
          <a:prstGeom prst="rect">
            <a:avLst/>
          </a:prstGeom>
        </p:spPr>
        <p:txBody>
          <a:bodyPr wrap="none">
            <a:spAutoFit/>
          </a:bodyPr>
          <a:lstStyle/>
          <a:p>
            <a:r>
              <a:rPr lang="aa-ET" dirty="0"/>
              <a:t>https://www.youtube.com/watch?v=5OxZRj26uDE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35A35F-1D2F-D348-8F30-EEB07BE4399A}"/>
              </a:ext>
            </a:extLst>
          </p:cNvPr>
          <p:cNvSpPr>
            <a:spLocks noGrp="1"/>
          </p:cNvSpPr>
          <p:nvPr>
            <p:ph idx="1"/>
          </p:nvPr>
        </p:nvSpPr>
        <p:spPr>
          <a:xfrm>
            <a:off x="423949" y="1321724"/>
            <a:ext cx="3043151" cy="5171149"/>
          </a:xfrm>
        </p:spPr>
        <p:txBody>
          <a:bodyPr/>
          <a:lstStyle/>
          <a:p>
            <a:r>
              <a:rPr lang="aa-ET" dirty="0"/>
              <a:t> Entity Set</a:t>
            </a:r>
          </a:p>
          <a:p>
            <a:endParaRPr lang="aa-ET" dirty="0"/>
          </a:p>
          <a:p>
            <a:endParaRPr lang="aa-ET" dirty="0"/>
          </a:p>
          <a:p>
            <a:endParaRPr lang="aa-ET" dirty="0"/>
          </a:p>
          <a:p>
            <a:r>
              <a:rPr lang="aa-ET" dirty="0"/>
              <a:t>Weak Entity Set</a:t>
            </a:r>
          </a:p>
        </p:txBody>
      </p:sp>
      <p:sp>
        <p:nvSpPr>
          <p:cNvPr id="3" name="Title 2">
            <a:extLst>
              <a:ext uri="{FF2B5EF4-FFF2-40B4-BE49-F238E27FC236}">
                <a16:creationId xmlns:a16="http://schemas.microsoft.com/office/drawing/2014/main" id="{848D0A87-5D9B-E94A-8D53-F9347A926678}"/>
              </a:ext>
            </a:extLst>
          </p:cNvPr>
          <p:cNvSpPr>
            <a:spLocks noGrp="1"/>
          </p:cNvSpPr>
          <p:nvPr>
            <p:ph type="title"/>
          </p:nvPr>
        </p:nvSpPr>
        <p:spPr/>
        <p:txBody>
          <a:bodyPr/>
          <a:lstStyle/>
          <a:p>
            <a:r>
              <a:rPr lang="en-US" dirty="0">
                <a:solidFill>
                  <a:schemeClr val="accent6">
                    <a:lumMod val="50000"/>
                  </a:schemeClr>
                </a:solidFill>
              </a:rPr>
              <a:t>E-R Diagrams    -   Chen’s notation</a:t>
            </a:r>
            <a:endParaRPr lang="aa-ET" dirty="0"/>
          </a:p>
        </p:txBody>
      </p:sp>
      <p:pic>
        <p:nvPicPr>
          <p:cNvPr id="4" name="Picture 3">
            <a:extLst>
              <a:ext uri="{FF2B5EF4-FFF2-40B4-BE49-F238E27FC236}">
                <a16:creationId xmlns:a16="http://schemas.microsoft.com/office/drawing/2014/main" id="{A1F47FA1-EC68-2B4B-B34A-60B57B9D25C3}"/>
              </a:ext>
            </a:extLst>
          </p:cNvPr>
          <p:cNvPicPr>
            <a:picLocks noChangeAspect="1"/>
          </p:cNvPicPr>
          <p:nvPr/>
        </p:nvPicPr>
        <p:blipFill>
          <a:blip r:embed="rId2"/>
          <a:stretch>
            <a:fillRect/>
          </a:stretch>
        </p:blipFill>
        <p:spPr>
          <a:xfrm>
            <a:off x="2459874" y="1366867"/>
            <a:ext cx="2743200" cy="1447800"/>
          </a:xfrm>
          <a:prstGeom prst="rect">
            <a:avLst/>
          </a:prstGeom>
        </p:spPr>
      </p:pic>
      <p:pic>
        <p:nvPicPr>
          <p:cNvPr id="5" name="Picture 4">
            <a:extLst>
              <a:ext uri="{FF2B5EF4-FFF2-40B4-BE49-F238E27FC236}">
                <a16:creationId xmlns:a16="http://schemas.microsoft.com/office/drawing/2014/main" id="{2F33D5BB-7FBE-0346-9ED4-A83105465075}"/>
              </a:ext>
            </a:extLst>
          </p:cNvPr>
          <p:cNvPicPr>
            <a:picLocks noChangeAspect="1"/>
          </p:cNvPicPr>
          <p:nvPr/>
        </p:nvPicPr>
        <p:blipFill>
          <a:blip r:embed="rId3"/>
          <a:stretch>
            <a:fillRect/>
          </a:stretch>
        </p:blipFill>
        <p:spPr>
          <a:xfrm>
            <a:off x="2475295" y="4043334"/>
            <a:ext cx="2730500" cy="1460500"/>
          </a:xfrm>
          <a:prstGeom prst="rect">
            <a:avLst/>
          </a:prstGeom>
        </p:spPr>
      </p:pic>
      <p:sp>
        <p:nvSpPr>
          <p:cNvPr id="6" name="Content Placeholder 1">
            <a:extLst>
              <a:ext uri="{FF2B5EF4-FFF2-40B4-BE49-F238E27FC236}">
                <a16:creationId xmlns:a16="http://schemas.microsoft.com/office/drawing/2014/main" id="{47DFBB34-67C1-6745-8A4A-5938FD6CE7C1}"/>
              </a:ext>
            </a:extLst>
          </p:cNvPr>
          <p:cNvSpPr txBox="1">
            <a:spLocks/>
          </p:cNvSpPr>
          <p:nvPr/>
        </p:nvSpPr>
        <p:spPr>
          <a:xfrm>
            <a:off x="6939049" y="1321724"/>
            <a:ext cx="3043151" cy="51711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aa-ET" dirty="0"/>
              <a:t>Attribute</a:t>
            </a:r>
          </a:p>
          <a:p>
            <a:endParaRPr lang="aa-ET" dirty="0"/>
          </a:p>
          <a:p>
            <a:endParaRPr lang="aa-ET" dirty="0"/>
          </a:p>
          <a:p>
            <a:endParaRPr lang="aa-ET" dirty="0"/>
          </a:p>
          <a:p>
            <a:r>
              <a:rPr lang="aa-ET" dirty="0"/>
              <a:t>Example</a:t>
            </a:r>
          </a:p>
        </p:txBody>
      </p:sp>
      <p:pic>
        <p:nvPicPr>
          <p:cNvPr id="7" name="Picture 6">
            <a:extLst>
              <a:ext uri="{FF2B5EF4-FFF2-40B4-BE49-F238E27FC236}">
                <a16:creationId xmlns:a16="http://schemas.microsoft.com/office/drawing/2014/main" id="{7DCBFD03-59E2-4747-A165-6A5551CEF78E}"/>
              </a:ext>
            </a:extLst>
          </p:cNvPr>
          <p:cNvPicPr>
            <a:picLocks noChangeAspect="1"/>
          </p:cNvPicPr>
          <p:nvPr/>
        </p:nvPicPr>
        <p:blipFill>
          <a:blip r:embed="rId4"/>
          <a:stretch>
            <a:fillRect/>
          </a:stretch>
        </p:blipFill>
        <p:spPr>
          <a:xfrm>
            <a:off x="9091699" y="1588711"/>
            <a:ext cx="2781300" cy="1422400"/>
          </a:xfrm>
          <a:prstGeom prst="rect">
            <a:avLst/>
          </a:prstGeom>
        </p:spPr>
      </p:pic>
      <p:pic>
        <p:nvPicPr>
          <p:cNvPr id="8" name="Picture 7">
            <a:extLst>
              <a:ext uri="{FF2B5EF4-FFF2-40B4-BE49-F238E27FC236}">
                <a16:creationId xmlns:a16="http://schemas.microsoft.com/office/drawing/2014/main" id="{1D359000-1FAA-7645-A4B8-6B1E3BA409F1}"/>
              </a:ext>
            </a:extLst>
          </p:cNvPr>
          <p:cNvPicPr>
            <a:picLocks noChangeAspect="1"/>
          </p:cNvPicPr>
          <p:nvPr/>
        </p:nvPicPr>
        <p:blipFill>
          <a:blip r:embed="rId5"/>
          <a:stretch>
            <a:fillRect/>
          </a:stretch>
        </p:blipFill>
        <p:spPr>
          <a:xfrm>
            <a:off x="6880023" y="4200525"/>
            <a:ext cx="5229990" cy="1960148"/>
          </a:xfrm>
          <a:prstGeom prst="rect">
            <a:avLst/>
          </a:prstGeom>
        </p:spPr>
      </p:pic>
    </p:spTree>
    <p:extLst>
      <p:ext uri="{BB962C8B-B14F-4D97-AF65-F5344CB8AC3E}">
        <p14:creationId xmlns:p14="http://schemas.microsoft.com/office/powerpoint/2010/main" val="1596647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
                                            <p:txEl>
                                              <p:pRg st="4" end="4"/>
                                            </p:txEl>
                                          </p:spTgt>
                                        </p:tgtEl>
                                        <p:attrNameLst>
                                          <p:attrName>style.visibility</p:attrName>
                                        </p:attrNameLst>
                                      </p:cBhvr>
                                      <p:to>
                                        <p:strVal val="visible"/>
                                      </p:to>
                                    </p:set>
                                    <p:animEffect transition="in" filter="barn(inVertical)">
                                      <p:cBhvr>
                                        <p:cTn id="12" dur="500"/>
                                        <p:tgtEl>
                                          <p:spTgt spid="2">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arn(inVertic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arn(inVertical)">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barn(inVertical)">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barn(inVertical)">
                                      <p:cBhvr>
                                        <p:cTn id="3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35A35F-1D2F-D348-8F30-EEB07BE4399A}"/>
              </a:ext>
            </a:extLst>
          </p:cNvPr>
          <p:cNvSpPr>
            <a:spLocks noGrp="1"/>
          </p:cNvSpPr>
          <p:nvPr>
            <p:ph idx="1"/>
          </p:nvPr>
        </p:nvSpPr>
        <p:spPr>
          <a:xfrm>
            <a:off x="423949" y="1321724"/>
            <a:ext cx="3567026" cy="5171149"/>
          </a:xfrm>
        </p:spPr>
        <p:txBody>
          <a:bodyPr/>
          <a:lstStyle/>
          <a:p>
            <a:r>
              <a:rPr lang="aa-ET" dirty="0"/>
              <a:t> Key</a:t>
            </a:r>
          </a:p>
          <a:p>
            <a:endParaRPr lang="aa-ET" dirty="0"/>
          </a:p>
          <a:p>
            <a:endParaRPr lang="aa-ET" dirty="0"/>
          </a:p>
          <a:p>
            <a:endParaRPr lang="aa-ET" dirty="0"/>
          </a:p>
          <a:p>
            <a:r>
              <a:rPr lang="aa-ET" dirty="0"/>
              <a:t>Multivalued Attribute</a:t>
            </a:r>
          </a:p>
        </p:txBody>
      </p:sp>
      <p:sp>
        <p:nvSpPr>
          <p:cNvPr id="3" name="Title 2">
            <a:extLst>
              <a:ext uri="{FF2B5EF4-FFF2-40B4-BE49-F238E27FC236}">
                <a16:creationId xmlns:a16="http://schemas.microsoft.com/office/drawing/2014/main" id="{848D0A87-5D9B-E94A-8D53-F9347A926678}"/>
              </a:ext>
            </a:extLst>
          </p:cNvPr>
          <p:cNvSpPr>
            <a:spLocks noGrp="1"/>
          </p:cNvSpPr>
          <p:nvPr>
            <p:ph type="title"/>
          </p:nvPr>
        </p:nvSpPr>
        <p:spPr/>
        <p:txBody>
          <a:bodyPr/>
          <a:lstStyle/>
          <a:p>
            <a:r>
              <a:rPr lang="en-US" dirty="0">
                <a:solidFill>
                  <a:schemeClr val="accent6">
                    <a:lumMod val="50000"/>
                  </a:schemeClr>
                </a:solidFill>
              </a:rPr>
              <a:t>E-R Diagrams    -   Chen’s notation</a:t>
            </a:r>
            <a:endParaRPr lang="aa-ET" dirty="0"/>
          </a:p>
        </p:txBody>
      </p:sp>
      <p:sp>
        <p:nvSpPr>
          <p:cNvPr id="6" name="Content Placeholder 1">
            <a:extLst>
              <a:ext uri="{FF2B5EF4-FFF2-40B4-BE49-F238E27FC236}">
                <a16:creationId xmlns:a16="http://schemas.microsoft.com/office/drawing/2014/main" id="{47DFBB34-67C1-6745-8A4A-5938FD6CE7C1}"/>
              </a:ext>
            </a:extLst>
          </p:cNvPr>
          <p:cNvSpPr txBox="1">
            <a:spLocks/>
          </p:cNvSpPr>
          <p:nvPr/>
        </p:nvSpPr>
        <p:spPr>
          <a:xfrm>
            <a:off x="6939049" y="1321724"/>
            <a:ext cx="3043151" cy="51711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aa-ET" dirty="0"/>
              <a:t>Drived Attribute</a:t>
            </a:r>
          </a:p>
          <a:p>
            <a:endParaRPr lang="aa-ET" dirty="0"/>
          </a:p>
          <a:p>
            <a:endParaRPr lang="aa-ET" dirty="0"/>
          </a:p>
          <a:p>
            <a:endParaRPr lang="aa-ET" dirty="0"/>
          </a:p>
          <a:p>
            <a:pPr marL="0" indent="0">
              <a:buNone/>
            </a:pPr>
            <a:endParaRPr lang="aa-ET" dirty="0"/>
          </a:p>
        </p:txBody>
      </p:sp>
      <p:pic>
        <p:nvPicPr>
          <p:cNvPr id="9" name="Picture 8">
            <a:extLst>
              <a:ext uri="{FF2B5EF4-FFF2-40B4-BE49-F238E27FC236}">
                <a16:creationId xmlns:a16="http://schemas.microsoft.com/office/drawing/2014/main" id="{C36B05E6-8A70-804D-8244-05CDFF66D0BE}"/>
              </a:ext>
            </a:extLst>
          </p:cNvPr>
          <p:cNvPicPr>
            <a:picLocks noChangeAspect="1"/>
          </p:cNvPicPr>
          <p:nvPr/>
        </p:nvPicPr>
        <p:blipFill>
          <a:blip r:embed="rId2"/>
          <a:stretch>
            <a:fillRect/>
          </a:stretch>
        </p:blipFill>
        <p:spPr>
          <a:xfrm>
            <a:off x="2381250" y="1614111"/>
            <a:ext cx="2667000" cy="1397000"/>
          </a:xfrm>
          <a:prstGeom prst="rect">
            <a:avLst/>
          </a:prstGeom>
        </p:spPr>
      </p:pic>
      <p:pic>
        <p:nvPicPr>
          <p:cNvPr id="10" name="Picture 9">
            <a:extLst>
              <a:ext uri="{FF2B5EF4-FFF2-40B4-BE49-F238E27FC236}">
                <a16:creationId xmlns:a16="http://schemas.microsoft.com/office/drawing/2014/main" id="{6779E210-2A93-754C-A828-6F5403AD7D24}"/>
              </a:ext>
            </a:extLst>
          </p:cNvPr>
          <p:cNvPicPr>
            <a:picLocks noChangeAspect="1"/>
          </p:cNvPicPr>
          <p:nvPr/>
        </p:nvPicPr>
        <p:blipFill>
          <a:blip r:embed="rId3"/>
          <a:stretch>
            <a:fillRect/>
          </a:stretch>
        </p:blipFill>
        <p:spPr>
          <a:xfrm>
            <a:off x="2417676" y="4286250"/>
            <a:ext cx="2654300" cy="1409700"/>
          </a:xfrm>
          <a:prstGeom prst="rect">
            <a:avLst/>
          </a:prstGeom>
        </p:spPr>
      </p:pic>
      <p:pic>
        <p:nvPicPr>
          <p:cNvPr id="11" name="Picture 10">
            <a:extLst>
              <a:ext uri="{FF2B5EF4-FFF2-40B4-BE49-F238E27FC236}">
                <a16:creationId xmlns:a16="http://schemas.microsoft.com/office/drawing/2014/main" id="{A0CF283E-FEEA-CA4E-88E9-27AD4EA9402F}"/>
              </a:ext>
            </a:extLst>
          </p:cNvPr>
          <p:cNvPicPr>
            <a:picLocks noChangeAspect="1"/>
          </p:cNvPicPr>
          <p:nvPr/>
        </p:nvPicPr>
        <p:blipFill>
          <a:blip r:embed="rId4"/>
          <a:stretch>
            <a:fillRect/>
          </a:stretch>
        </p:blipFill>
        <p:spPr>
          <a:xfrm>
            <a:off x="9139151" y="1876425"/>
            <a:ext cx="2628900" cy="1409700"/>
          </a:xfrm>
          <a:prstGeom prst="rect">
            <a:avLst/>
          </a:prstGeom>
        </p:spPr>
      </p:pic>
    </p:spTree>
    <p:extLst>
      <p:ext uri="{BB962C8B-B14F-4D97-AF65-F5344CB8AC3E}">
        <p14:creationId xmlns:p14="http://schemas.microsoft.com/office/powerpoint/2010/main" val="2584035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
                                            <p:txEl>
                                              <p:pRg st="4" end="4"/>
                                            </p:txEl>
                                          </p:spTgt>
                                        </p:tgtEl>
                                        <p:attrNameLst>
                                          <p:attrName>style.visibility</p:attrName>
                                        </p:attrNameLst>
                                      </p:cBhvr>
                                      <p:to>
                                        <p:strVal val="visible"/>
                                      </p:to>
                                    </p:set>
                                    <p:animEffect transition="in" filter="barn(inVertical)">
                                      <p:cBhvr>
                                        <p:cTn id="12"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35A35F-1D2F-D348-8F30-EEB07BE4399A}"/>
              </a:ext>
            </a:extLst>
          </p:cNvPr>
          <p:cNvSpPr>
            <a:spLocks noGrp="1"/>
          </p:cNvSpPr>
          <p:nvPr>
            <p:ph idx="1"/>
          </p:nvPr>
        </p:nvSpPr>
        <p:spPr>
          <a:xfrm>
            <a:off x="423949" y="1321724"/>
            <a:ext cx="3567026" cy="5171149"/>
          </a:xfrm>
        </p:spPr>
        <p:txBody>
          <a:bodyPr/>
          <a:lstStyle/>
          <a:p>
            <a:r>
              <a:rPr lang="aa-ET" dirty="0"/>
              <a:t>Composite Attribute</a:t>
            </a:r>
          </a:p>
          <a:p>
            <a:endParaRPr lang="aa-ET" dirty="0"/>
          </a:p>
          <a:p>
            <a:endParaRPr lang="aa-ET" dirty="0"/>
          </a:p>
          <a:p>
            <a:endParaRPr lang="aa-ET" dirty="0"/>
          </a:p>
        </p:txBody>
      </p:sp>
      <p:sp>
        <p:nvSpPr>
          <p:cNvPr id="3" name="Title 2">
            <a:extLst>
              <a:ext uri="{FF2B5EF4-FFF2-40B4-BE49-F238E27FC236}">
                <a16:creationId xmlns:a16="http://schemas.microsoft.com/office/drawing/2014/main" id="{848D0A87-5D9B-E94A-8D53-F9347A926678}"/>
              </a:ext>
            </a:extLst>
          </p:cNvPr>
          <p:cNvSpPr>
            <a:spLocks noGrp="1"/>
          </p:cNvSpPr>
          <p:nvPr>
            <p:ph type="title"/>
          </p:nvPr>
        </p:nvSpPr>
        <p:spPr/>
        <p:txBody>
          <a:bodyPr/>
          <a:lstStyle/>
          <a:p>
            <a:r>
              <a:rPr lang="en-US" dirty="0">
                <a:solidFill>
                  <a:schemeClr val="accent6">
                    <a:lumMod val="50000"/>
                  </a:schemeClr>
                </a:solidFill>
              </a:rPr>
              <a:t>E-R Diagrams    -   Chen’s notation</a:t>
            </a:r>
            <a:endParaRPr lang="aa-ET" dirty="0"/>
          </a:p>
        </p:txBody>
      </p:sp>
      <p:pic>
        <p:nvPicPr>
          <p:cNvPr id="4" name="Picture 3">
            <a:extLst>
              <a:ext uri="{FF2B5EF4-FFF2-40B4-BE49-F238E27FC236}">
                <a16:creationId xmlns:a16="http://schemas.microsoft.com/office/drawing/2014/main" id="{6F222350-C6BC-414A-90CD-528FFE200502}"/>
              </a:ext>
            </a:extLst>
          </p:cNvPr>
          <p:cNvPicPr>
            <a:picLocks noChangeAspect="1"/>
          </p:cNvPicPr>
          <p:nvPr/>
        </p:nvPicPr>
        <p:blipFill>
          <a:blip r:embed="rId2"/>
          <a:stretch>
            <a:fillRect/>
          </a:stretch>
        </p:blipFill>
        <p:spPr>
          <a:xfrm>
            <a:off x="4281894" y="1026418"/>
            <a:ext cx="5024031" cy="5557262"/>
          </a:xfrm>
          <a:prstGeom prst="rect">
            <a:avLst/>
          </a:prstGeom>
        </p:spPr>
      </p:pic>
    </p:spTree>
    <p:extLst>
      <p:ext uri="{BB962C8B-B14F-4D97-AF65-F5344CB8AC3E}">
        <p14:creationId xmlns:p14="http://schemas.microsoft.com/office/powerpoint/2010/main" val="13877666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35A35F-1D2F-D348-8F30-EEB07BE4399A}"/>
              </a:ext>
            </a:extLst>
          </p:cNvPr>
          <p:cNvSpPr>
            <a:spLocks noGrp="1"/>
          </p:cNvSpPr>
          <p:nvPr>
            <p:ph idx="1"/>
          </p:nvPr>
        </p:nvSpPr>
        <p:spPr>
          <a:xfrm>
            <a:off x="423948" y="1321724"/>
            <a:ext cx="5319627" cy="5171149"/>
          </a:xfrm>
        </p:spPr>
        <p:txBody>
          <a:bodyPr/>
          <a:lstStyle/>
          <a:p>
            <a:r>
              <a:rPr lang="en-GB" b="1" dirty="0"/>
              <a:t>Strong Relationship</a:t>
            </a:r>
            <a:endParaRPr lang="aa-ET" dirty="0"/>
          </a:p>
          <a:p>
            <a:endParaRPr lang="aa-ET" dirty="0"/>
          </a:p>
          <a:p>
            <a:endParaRPr lang="aa-ET" dirty="0"/>
          </a:p>
          <a:p>
            <a:endParaRPr lang="aa-ET" dirty="0"/>
          </a:p>
          <a:p>
            <a:endParaRPr lang="aa-ET" dirty="0"/>
          </a:p>
          <a:p>
            <a:r>
              <a:rPr lang="en-GB" b="1" dirty="0"/>
              <a:t>Weak (identifying) Relationship</a:t>
            </a:r>
            <a:endParaRPr lang="aa-ET" dirty="0"/>
          </a:p>
          <a:p>
            <a:endParaRPr lang="aa-ET" dirty="0"/>
          </a:p>
        </p:txBody>
      </p:sp>
      <p:sp>
        <p:nvSpPr>
          <p:cNvPr id="3" name="Title 2">
            <a:extLst>
              <a:ext uri="{FF2B5EF4-FFF2-40B4-BE49-F238E27FC236}">
                <a16:creationId xmlns:a16="http://schemas.microsoft.com/office/drawing/2014/main" id="{848D0A87-5D9B-E94A-8D53-F9347A926678}"/>
              </a:ext>
            </a:extLst>
          </p:cNvPr>
          <p:cNvSpPr>
            <a:spLocks noGrp="1"/>
          </p:cNvSpPr>
          <p:nvPr>
            <p:ph type="title"/>
          </p:nvPr>
        </p:nvSpPr>
        <p:spPr/>
        <p:txBody>
          <a:bodyPr/>
          <a:lstStyle/>
          <a:p>
            <a:r>
              <a:rPr lang="en-US" dirty="0">
                <a:solidFill>
                  <a:schemeClr val="accent6">
                    <a:lumMod val="50000"/>
                  </a:schemeClr>
                </a:solidFill>
              </a:rPr>
              <a:t>E-R Diagrams    -   Chen’s notation – Relationship</a:t>
            </a:r>
            <a:endParaRPr lang="aa-ET" dirty="0"/>
          </a:p>
        </p:txBody>
      </p:sp>
      <p:pic>
        <p:nvPicPr>
          <p:cNvPr id="5" name="Picture 4">
            <a:extLst>
              <a:ext uri="{FF2B5EF4-FFF2-40B4-BE49-F238E27FC236}">
                <a16:creationId xmlns:a16="http://schemas.microsoft.com/office/drawing/2014/main" id="{7CEE6655-6694-8E4B-9DE9-10DADE98A1D9}"/>
              </a:ext>
            </a:extLst>
          </p:cNvPr>
          <p:cNvPicPr>
            <a:picLocks noChangeAspect="1"/>
          </p:cNvPicPr>
          <p:nvPr/>
        </p:nvPicPr>
        <p:blipFill>
          <a:blip r:embed="rId2"/>
          <a:stretch>
            <a:fillRect/>
          </a:stretch>
        </p:blipFill>
        <p:spPr>
          <a:xfrm>
            <a:off x="2936875" y="2012950"/>
            <a:ext cx="2806700" cy="1498600"/>
          </a:xfrm>
          <a:prstGeom prst="rect">
            <a:avLst/>
          </a:prstGeom>
        </p:spPr>
      </p:pic>
      <p:pic>
        <p:nvPicPr>
          <p:cNvPr id="6" name="Picture 5">
            <a:extLst>
              <a:ext uri="{FF2B5EF4-FFF2-40B4-BE49-F238E27FC236}">
                <a16:creationId xmlns:a16="http://schemas.microsoft.com/office/drawing/2014/main" id="{23A2C78F-2E30-E44F-A79C-2770434F03B5}"/>
              </a:ext>
            </a:extLst>
          </p:cNvPr>
          <p:cNvPicPr>
            <a:picLocks noChangeAspect="1"/>
          </p:cNvPicPr>
          <p:nvPr/>
        </p:nvPicPr>
        <p:blipFill>
          <a:blip r:embed="rId3"/>
          <a:stretch>
            <a:fillRect/>
          </a:stretch>
        </p:blipFill>
        <p:spPr>
          <a:xfrm>
            <a:off x="3026611" y="4761576"/>
            <a:ext cx="2781300" cy="1549400"/>
          </a:xfrm>
          <a:prstGeom prst="rect">
            <a:avLst/>
          </a:prstGeom>
        </p:spPr>
      </p:pic>
    </p:spTree>
    <p:extLst>
      <p:ext uri="{BB962C8B-B14F-4D97-AF65-F5344CB8AC3E}">
        <p14:creationId xmlns:p14="http://schemas.microsoft.com/office/powerpoint/2010/main" val="5326426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35A35F-1D2F-D348-8F30-EEB07BE4399A}"/>
              </a:ext>
            </a:extLst>
          </p:cNvPr>
          <p:cNvSpPr>
            <a:spLocks noGrp="1"/>
          </p:cNvSpPr>
          <p:nvPr>
            <p:ph idx="1"/>
          </p:nvPr>
        </p:nvSpPr>
        <p:spPr>
          <a:xfrm>
            <a:off x="423948" y="1321724"/>
            <a:ext cx="5319627" cy="5171149"/>
          </a:xfrm>
        </p:spPr>
        <p:txBody>
          <a:bodyPr/>
          <a:lstStyle/>
          <a:p>
            <a:r>
              <a:rPr lang="en-GB" b="1" dirty="0">
                <a:solidFill>
                  <a:schemeClr val="accent6">
                    <a:lumMod val="50000"/>
                  </a:schemeClr>
                </a:solidFill>
              </a:rPr>
              <a:t>Cardinality</a:t>
            </a:r>
          </a:p>
          <a:p>
            <a:pPr lvl="1"/>
            <a:r>
              <a:rPr lang="en-GB" b="1" dirty="0"/>
              <a:t>one-to-one (1:1)</a:t>
            </a:r>
            <a:endParaRPr lang="aa-ET" dirty="0"/>
          </a:p>
          <a:p>
            <a:endParaRPr lang="aa-ET" dirty="0"/>
          </a:p>
          <a:p>
            <a:endParaRPr lang="aa-ET" dirty="0"/>
          </a:p>
          <a:p>
            <a:pPr lvl="1"/>
            <a:endParaRPr lang="en-GB" b="1" dirty="0"/>
          </a:p>
          <a:p>
            <a:pPr lvl="1"/>
            <a:r>
              <a:rPr lang="en-GB" b="1" dirty="0"/>
              <a:t>one-to-many (1:N)</a:t>
            </a:r>
          </a:p>
          <a:p>
            <a:pPr lvl="1"/>
            <a:endParaRPr lang="en-GB" b="1" dirty="0"/>
          </a:p>
          <a:p>
            <a:pPr lvl="1"/>
            <a:endParaRPr lang="en-GB" b="1" dirty="0"/>
          </a:p>
          <a:p>
            <a:pPr lvl="1"/>
            <a:endParaRPr lang="en-GB" b="1" dirty="0"/>
          </a:p>
          <a:p>
            <a:pPr lvl="1"/>
            <a:r>
              <a:rPr lang="en-GB" b="1" dirty="0"/>
              <a:t>many-to-many (M:N)</a:t>
            </a:r>
            <a:endParaRPr lang="aa-ET" dirty="0"/>
          </a:p>
        </p:txBody>
      </p:sp>
      <p:sp>
        <p:nvSpPr>
          <p:cNvPr id="3" name="Title 2">
            <a:extLst>
              <a:ext uri="{FF2B5EF4-FFF2-40B4-BE49-F238E27FC236}">
                <a16:creationId xmlns:a16="http://schemas.microsoft.com/office/drawing/2014/main" id="{848D0A87-5D9B-E94A-8D53-F9347A926678}"/>
              </a:ext>
            </a:extLst>
          </p:cNvPr>
          <p:cNvSpPr>
            <a:spLocks noGrp="1"/>
          </p:cNvSpPr>
          <p:nvPr>
            <p:ph type="title"/>
          </p:nvPr>
        </p:nvSpPr>
        <p:spPr/>
        <p:txBody>
          <a:bodyPr/>
          <a:lstStyle/>
          <a:p>
            <a:r>
              <a:rPr lang="en-US" dirty="0">
                <a:solidFill>
                  <a:schemeClr val="accent6">
                    <a:lumMod val="50000"/>
                  </a:schemeClr>
                </a:solidFill>
              </a:rPr>
              <a:t>E-R Diagrams    -   Chen’s notation – Relationship</a:t>
            </a:r>
            <a:endParaRPr lang="aa-ET" dirty="0"/>
          </a:p>
        </p:txBody>
      </p:sp>
      <p:pic>
        <p:nvPicPr>
          <p:cNvPr id="7" name="Picture 6">
            <a:extLst>
              <a:ext uri="{FF2B5EF4-FFF2-40B4-BE49-F238E27FC236}">
                <a16:creationId xmlns:a16="http://schemas.microsoft.com/office/drawing/2014/main" id="{72E61814-A50F-7A47-979A-2FCF16630933}"/>
              </a:ext>
            </a:extLst>
          </p:cNvPr>
          <p:cNvPicPr>
            <a:picLocks noChangeAspect="1"/>
          </p:cNvPicPr>
          <p:nvPr/>
        </p:nvPicPr>
        <p:blipFill>
          <a:blip r:embed="rId2"/>
          <a:stretch>
            <a:fillRect/>
          </a:stretch>
        </p:blipFill>
        <p:spPr>
          <a:xfrm>
            <a:off x="4079875" y="1552575"/>
            <a:ext cx="7670800" cy="1333500"/>
          </a:xfrm>
          <a:prstGeom prst="rect">
            <a:avLst/>
          </a:prstGeom>
        </p:spPr>
      </p:pic>
      <p:pic>
        <p:nvPicPr>
          <p:cNvPr id="8" name="Picture 7">
            <a:extLst>
              <a:ext uri="{FF2B5EF4-FFF2-40B4-BE49-F238E27FC236}">
                <a16:creationId xmlns:a16="http://schemas.microsoft.com/office/drawing/2014/main" id="{6AFB678C-7315-F248-BF85-62DDAE00723D}"/>
              </a:ext>
            </a:extLst>
          </p:cNvPr>
          <p:cNvPicPr>
            <a:picLocks noChangeAspect="1"/>
          </p:cNvPicPr>
          <p:nvPr/>
        </p:nvPicPr>
        <p:blipFill>
          <a:blip r:embed="rId3"/>
          <a:stretch>
            <a:fillRect/>
          </a:stretch>
        </p:blipFill>
        <p:spPr>
          <a:xfrm>
            <a:off x="4079875" y="3116926"/>
            <a:ext cx="7683500" cy="1371600"/>
          </a:xfrm>
          <a:prstGeom prst="rect">
            <a:avLst/>
          </a:prstGeom>
        </p:spPr>
      </p:pic>
      <p:pic>
        <p:nvPicPr>
          <p:cNvPr id="10" name="Picture 9">
            <a:extLst>
              <a:ext uri="{FF2B5EF4-FFF2-40B4-BE49-F238E27FC236}">
                <a16:creationId xmlns:a16="http://schemas.microsoft.com/office/drawing/2014/main" id="{CB9B1A6B-F4F3-2C4E-BDA4-C6A08F1EDD9B}"/>
              </a:ext>
            </a:extLst>
          </p:cNvPr>
          <p:cNvPicPr>
            <a:picLocks noChangeAspect="1"/>
          </p:cNvPicPr>
          <p:nvPr/>
        </p:nvPicPr>
        <p:blipFill>
          <a:blip r:embed="rId4"/>
          <a:stretch>
            <a:fillRect/>
          </a:stretch>
        </p:blipFill>
        <p:spPr>
          <a:xfrm>
            <a:off x="4092575" y="4748817"/>
            <a:ext cx="7670800" cy="1409700"/>
          </a:xfrm>
          <a:prstGeom prst="rect">
            <a:avLst/>
          </a:prstGeom>
        </p:spPr>
      </p:pic>
    </p:spTree>
    <p:extLst>
      <p:ext uri="{BB962C8B-B14F-4D97-AF65-F5344CB8AC3E}">
        <p14:creationId xmlns:p14="http://schemas.microsoft.com/office/powerpoint/2010/main" val="40918213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35A35F-1D2F-D348-8F30-EEB07BE4399A}"/>
              </a:ext>
            </a:extLst>
          </p:cNvPr>
          <p:cNvSpPr>
            <a:spLocks noGrp="1"/>
          </p:cNvSpPr>
          <p:nvPr>
            <p:ph idx="1"/>
          </p:nvPr>
        </p:nvSpPr>
        <p:spPr>
          <a:xfrm>
            <a:off x="423948" y="1321724"/>
            <a:ext cx="5319627" cy="5171149"/>
          </a:xfrm>
        </p:spPr>
        <p:txBody>
          <a:bodyPr/>
          <a:lstStyle/>
          <a:p>
            <a:r>
              <a:rPr lang="en-GB" b="1" dirty="0">
                <a:solidFill>
                  <a:schemeClr val="accent6">
                    <a:lumMod val="50000"/>
                  </a:schemeClr>
                </a:solidFill>
              </a:rPr>
              <a:t>Participation</a:t>
            </a:r>
          </a:p>
          <a:p>
            <a:endParaRPr lang="en-GB" b="1" dirty="0">
              <a:solidFill>
                <a:schemeClr val="accent6">
                  <a:lumMod val="50000"/>
                </a:schemeClr>
              </a:solidFill>
            </a:endParaRPr>
          </a:p>
          <a:p>
            <a:pPr lvl="1"/>
            <a:r>
              <a:rPr lang="en-US" b="1" dirty="0"/>
              <a:t>Total</a:t>
            </a:r>
            <a:endParaRPr lang="aa-ET" dirty="0"/>
          </a:p>
          <a:p>
            <a:endParaRPr lang="aa-ET" dirty="0"/>
          </a:p>
          <a:p>
            <a:endParaRPr lang="aa-ET" dirty="0"/>
          </a:p>
          <a:p>
            <a:pPr lvl="1"/>
            <a:endParaRPr lang="en-GB" b="1" dirty="0"/>
          </a:p>
          <a:p>
            <a:pPr lvl="1"/>
            <a:r>
              <a:rPr lang="en-GB" b="1" dirty="0"/>
              <a:t>Partial</a:t>
            </a:r>
          </a:p>
          <a:p>
            <a:pPr lvl="1"/>
            <a:endParaRPr lang="en-GB" b="1" dirty="0"/>
          </a:p>
          <a:p>
            <a:pPr lvl="1"/>
            <a:endParaRPr lang="en-GB" b="1" dirty="0"/>
          </a:p>
          <a:p>
            <a:pPr lvl="1"/>
            <a:endParaRPr lang="en-GB" b="1" dirty="0"/>
          </a:p>
        </p:txBody>
      </p:sp>
      <p:sp>
        <p:nvSpPr>
          <p:cNvPr id="3" name="Title 2">
            <a:extLst>
              <a:ext uri="{FF2B5EF4-FFF2-40B4-BE49-F238E27FC236}">
                <a16:creationId xmlns:a16="http://schemas.microsoft.com/office/drawing/2014/main" id="{848D0A87-5D9B-E94A-8D53-F9347A926678}"/>
              </a:ext>
            </a:extLst>
          </p:cNvPr>
          <p:cNvSpPr>
            <a:spLocks noGrp="1"/>
          </p:cNvSpPr>
          <p:nvPr>
            <p:ph type="title"/>
          </p:nvPr>
        </p:nvSpPr>
        <p:spPr/>
        <p:txBody>
          <a:bodyPr/>
          <a:lstStyle/>
          <a:p>
            <a:r>
              <a:rPr lang="en-US" dirty="0">
                <a:solidFill>
                  <a:schemeClr val="accent6">
                    <a:lumMod val="50000"/>
                  </a:schemeClr>
                </a:solidFill>
              </a:rPr>
              <a:t>E-R Diagrams    -   Chen’s notation – Relationship</a:t>
            </a:r>
            <a:endParaRPr lang="aa-ET" dirty="0"/>
          </a:p>
        </p:txBody>
      </p:sp>
      <p:pic>
        <p:nvPicPr>
          <p:cNvPr id="4" name="Picture 3">
            <a:extLst>
              <a:ext uri="{FF2B5EF4-FFF2-40B4-BE49-F238E27FC236}">
                <a16:creationId xmlns:a16="http://schemas.microsoft.com/office/drawing/2014/main" id="{42316507-85F5-E343-87DD-3A5256E7E78C}"/>
              </a:ext>
            </a:extLst>
          </p:cNvPr>
          <p:cNvPicPr>
            <a:picLocks noChangeAspect="1"/>
          </p:cNvPicPr>
          <p:nvPr/>
        </p:nvPicPr>
        <p:blipFill>
          <a:blip r:embed="rId2"/>
          <a:stretch>
            <a:fillRect/>
          </a:stretch>
        </p:blipFill>
        <p:spPr>
          <a:xfrm>
            <a:off x="3546475" y="2603500"/>
            <a:ext cx="7670800" cy="1955800"/>
          </a:xfrm>
          <a:prstGeom prst="rect">
            <a:avLst/>
          </a:prstGeom>
        </p:spPr>
      </p:pic>
    </p:spTree>
    <p:extLst>
      <p:ext uri="{BB962C8B-B14F-4D97-AF65-F5344CB8AC3E}">
        <p14:creationId xmlns:p14="http://schemas.microsoft.com/office/powerpoint/2010/main" val="37895828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35A35F-1D2F-D348-8F30-EEB07BE4399A}"/>
              </a:ext>
            </a:extLst>
          </p:cNvPr>
          <p:cNvSpPr>
            <a:spLocks noGrp="1"/>
          </p:cNvSpPr>
          <p:nvPr>
            <p:ph idx="1"/>
          </p:nvPr>
        </p:nvSpPr>
        <p:spPr>
          <a:xfrm>
            <a:off x="423948" y="1321724"/>
            <a:ext cx="5319627" cy="5171149"/>
          </a:xfrm>
        </p:spPr>
        <p:txBody>
          <a:bodyPr/>
          <a:lstStyle/>
          <a:p>
            <a:r>
              <a:rPr lang="en-GB" b="1" dirty="0">
                <a:solidFill>
                  <a:schemeClr val="accent6">
                    <a:lumMod val="50000"/>
                  </a:schemeClr>
                </a:solidFill>
              </a:rPr>
              <a:t>Example</a:t>
            </a:r>
          </a:p>
          <a:p>
            <a:endParaRPr lang="en-GB" b="1" dirty="0">
              <a:solidFill>
                <a:schemeClr val="accent6">
                  <a:lumMod val="50000"/>
                </a:schemeClr>
              </a:solidFill>
            </a:endParaRPr>
          </a:p>
          <a:p>
            <a:pPr lvl="1"/>
            <a:r>
              <a:rPr lang="en-US" b="1" dirty="0"/>
              <a:t>Employee</a:t>
            </a:r>
            <a:endParaRPr lang="aa-ET" dirty="0"/>
          </a:p>
          <a:p>
            <a:endParaRPr lang="aa-ET" dirty="0"/>
          </a:p>
          <a:p>
            <a:endParaRPr lang="aa-ET" dirty="0"/>
          </a:p>
          <a:p>
            <a:pPr lvl="1"/>
            <a:endParaRPr lang="en-GB" b="1" dirty="0"/>
          </a:p>
          <a:p>
            <a:pPr lvl="1"/>
            <a:r>
              <a:rPr lang="en-GB" b="1" dirty="0"/>
              <a:t>Department</a:t>
            </a:r>
          </a:p>
          <a:p>
            <a:pPr lvl="1"/>
            <a:endParaRPr lang="en-GB" b="1" dirty="0"/>
          </a:p>
          <a:p>
            <a:pPr lvl="1"/>
            <a:endParaRPr lang="en-GB" b="1" dirty="0"/>
          </a:p>
          <a:p>
            <a:pPr lvl="1"/>
            <a:endParaRPr lang="en-GB" b="1" dirty="0"/>
          </a:p>
        </p:txBody>
      </p:sp>
      <p:sp>
        <p:nvSpPr>
          <p:cNvPr id="3" name="Title 2">
            <a:extLst>
              <a:ext uri="{FF2B5EF4-FFF2-40B4-BE49-F238E27FC236}">
                <a16:creationId xmlns:a16="http://schemas.microsoft.com/office/drawing/2014/main" id="{848D0A87-5D9B-E94A-8D53-F9347A926678}"/>
              </a:ext>
            </a:extLst>
          </p:cNvPr>
          <p:cNvSpPr>
            <a:spLocks noGrp="1"/>
          </p:cNvSpPr>
          <p:nvPr>
            <p:ph type="title"/>
          </p:nvPr>
        </p:nvSpPr>
        <p:spPr/>
        <p:txBody>
          <a:bodyPr/>
          <a:lstStyle/>
          <a:p>
            <a:r>
              <a:rPr lang="en-US" dirty="0">
                <a:solidFill>
                  <a:schemeClr val="accent6">
                    <a:lumMod val="50000"/>
                  </a:schemeClr>
                </a:solidFill>
              </a:rPr>
              <a:t>E-R Diagrams    -   Chen’s notation </a:t>
            </a:r>
            <a:endParaRPr lang="aa-ET" dirty="0"/>
          </a:p>
        </p:txBody>
      </p:sp>
    </p:spTree>
    <p:extLst>
      <p:ext uri="{BB962C8B-B14F-4D97-AF65-F5344CB8AC3E}">
        <p14:creationId xmlns:p14="http://schemas.microsoft.com/office/powerpoint/2010/main" val="41445174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35A35F-1D2F-D348-8F30-EEB07BE4399A}"/>
              </a:ext>
            </a:extLst>
          </p:cNvPr>
          <p:cNvSpPr>
            <a:spLocks noGrp="1"/>
          </p:cNvSpPr>
          <p:nvPr>
            <p:ph idx="1"/>
          </p:nvPr>
        </p:nvSpPr>
        <p:spPr>
          <a:xfrm>
            <a:off x="423948" y="1321724"/>
            <a:ext cx="11291802" cy="5171149"/>
          </a:xfrm>
        </p:spPr>
        <p:txBody>
          <a:bodyPr>
            <a:normAutofit/>
          </a:bodyPr>
          <a:lstStyle/>
          <a:p>
            <a:r>
              <a:rPr lang="en-GB" sz="3200" b="1" dirty="0">
                <a:solidFill>
                  <a:schemeClr val="accent6">
                    <a:lumMod val="50000"/>
                  </a:schemeClr>
                </a:solidFill>
              </a:rPr>
              <a:t>Example</a:t>
            </a:r>
          </a:p>
          <a:p>
            <a:pPr lvl="1"/>
            <a:r>
              <a:rPr lang="en-GB" sz="2800" dirty="0"/>
              <a:t>A salesperson may manage many other salespeople. A salesperson is managed by only one salespeople. A salesperson can be an agent for many customers. A customer is managed by one salespeople. A customer can place many orders. An order can be placed by one customer. An order include many inventory products. An inventory product may be listed on many orders. An inventory product is assembled from many parts. A part may be assembled into many inventory product. Many employees assemble an inventory product from many parts. A supplier supplies many parts. A part may be supplied by many suppliers</a:t>
            </a:r>
            <a:endParaRPr lang="en-GB" sz="2800" b="1" dirty="0"/>
          </a:p>
          <a:p>
            <a:pPr lvl="1"/>
            <a:endParaRPr lang="en-GB" sz="2800" b="1" dirty="0"/>
          </a:p>
          <a:p>
            <a:pPr lvl="1"/>
            <a:endParaRPr lang="en-GB" sz="2800" b="1" dirty="0"/>
          </a:p>
        </p:txBody>
      </p:sp>
      <p:sp>
        <p:nvSpPr>
          <p:cNvPr id="3" name="Title 2">
            <a:extLst>
              <a:ext uri="{FF2B5EF4-FFF2-40B4-BE49-F238E27FC236}">
                <a16:creationId xmlns:a16="http://schemas.microsoft.com/office/drawing/2014/main" id="{848D0A87-5D9B-E94A-8D53-F9347A926678}"/>
              </a:ext>
            </a:extLst>
          </p:cNvPr>
          <p:cNvSpPr>
            <a:spLocks noGrp="1"/>
          </p:cNvSpPr>
          <p:nvPr>
            <p:ph type="title"/>
          </p:nvPr>
        </p:nvSpPr>
        <p:spPr/>
        <p:txBody>
          <a:bodyPr/>
          <a:lstStyle/>
          <a:p>
            <a:r>
              <a:rPr lang="en-US" dirty="0">
                <a:solidFill>
                  <a:schemeClr val="accent6">
                    <a:lumMod val="50000"/>
                  </a:schemeClr>
                </a:solidFill>
              </a:rPr>
              <a:t>E-R Diagrams    -   Chen’s notation – Exercise</a:t>
            </a:r>
            <a:endParaRPr lang="aa-ET" dirty="0"/>
          </a:p>
        </p:txBody>
      </p:sp>
    </p:spTree>
    <p:extLst>
      <p:ext uri="{BB962C8B-B14F-4D97-AF65-F5344CB8AC3E}">
        <p14:creationId xmlns:p14="http://schemas.microsoft.com/office/powerpoint/2010/main" val="19380046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AC2D396-4175-5A45-8E66-CE3EE161E43D}"/>
              </a:ext>
            </a:extLst>
          </p:cNvPr>
          <p:cNvSpPr>
            <a:spLocks noGrp="1"/>
          </p:cNvSpPr>
          <p:nvPr>
            <p:ph idx="1"/>
          </p:nvPr>
        </p:nvSpPr>
        <p:spPr/>
        <p:txBody>
          <a:bodyPr>
            <a:normAutofit/>
          </a:bodyPr>
          <a:lstStyle/>
          <a:p>
            <a:r>
              <a:rPr lang="en-US" altLang="en-US" sz="3600" dirty="0">
                <a:solidFill>
                  <a:srgbClr val="C00000"/>
                </a:solidFill>
                <a:ea typeface="ＭＳ Ｐゴシック" panose="020B0600070205080204" pitchFamily="34" charset="-128"/>
              </a:rPr>
              <a:t>Entity Relationship Model </a:t>
            </a:r>
          </a:p>
          <a:p>
            <a:pPr lvl="1"/>
            <a:r>
              <a:rPr lang="en-US" altLang="en-US" sz="2800" dirty="0">
                <a:ea typeface="ＭＳ Ｐゴシック" panose="020B0600070205080204" pitchFamily="34" charset="-128"/>
              </a:rPr>
              <a:t>Models an enterprise as a collection of </a:t>
            </a:r>
            <a:r>
              <a:rPr lang="en-US" altLang="en-US" sz="2800" i="1" dirty="0">
                <a:ea typeface="ＭＳ Ｐゴシック" panose="020B0600070205080204" pitchFamily="34" charset="-128"/>
              </a:rPr>
              <a:t>entities </a:t>
            </a:r>
            <a:r>
              <a:rPr lang="en-US" altLang="en-US" sz="2800" dirty="0">
                <a:ea typeface="ＭＳ Ｐゴシック" panose="020B0600070205080204" pitchFamily="34" charset="-128"/>
              </a:rPr>
              <a:t>and </a:t>
            </a:r>
            <a:r>
              <a:rPr lang="en-US" altLang="en-US" sz="2800" i="1" dirty="0">
                <a:ea typeface="ＭＳ Ｐゴシック" panose="020B0600070205080204" pitchFamily="34" charset="-128"/>
              </a:rPr>
              <a:t>relationships</a:t>
            </a:r>
          </a:p>
          <a:p>
            <a:pPr lvl="2"/>
            <a:r>
              <a:rPr lang="en-US" altLang="en-US" sz="2800" dirty="0">
                <a:ea typeface="ＭＳ Ｐゴシック" panose="020B0600070205080204" pitchFamily="34" charset="-128"/>
              </a:rPr>
              <a:t>Entity: a “thing” or “object” in the enterprise that is distinguishable from other objects</a:t>
            </a:r>
          </a:p>
          <a:p>
            <a:pPr lvl="3"/>
            <a:r>
              <a:rPr lang="en-US" altLang="en-US" sz="2400" dirty="0">
                <a:ea typeface="ＭＳ Ｐゴシック" panose="020B0600070205080204" pitchFamily="34" charset="-128"/>
              </a:rPr>
              <a:t>Described by a set of </a:t>
            </a:r>
            <a:r>
              <a:rPr lang="en-US" altLang="en-US" sz="2400" i="1" dirty="0">
                <a:ea typeface="ＭＳ Ｐゴシック" panose="020B0600070205080204" pitchFamily="34" charset="-128"/>
              </a:rPr>
              <a:t>attributes</a:t>
            </a:r>
            <a:endParaRPr lang="en-US" altLang="en-US" sz="2400" dirty="0">
              <a:ea typeface="ＭＳ Ｐゴシック" panose="020B0600070205080204" pitchFamily="34" charset="-128"/>
            </a:endParaRPr>
          </a:p>
          <a:p>
            <a:pPr lvl="2"/>
            <a:r>
              <a:rPr lang="en-US" altLang="en-US" sz="2800" dirty="0">
                <a:ea typeface="ＭＳ Ｐゴシック" panose="020B0600070205080204" pitchFamily="34" charset="-128"/>
              </a:rPr>
              <a:t>Relationship: an association among several entities</a:t>
            </a:r>
          </a:p>
          <a:p>
            <a:pPr lvl="1"/>
            <a:r>
              <a:rPr lang="en-US" altLang="en-US" sz="3200" dirty="0">
                <a:ea typeface="ＭＳ Ｐゴシック" panose="020B0600070205080204" pitchFamily="34" charset="-128"/>
              </a:rPr>
              <a:t>Represented diagrammatically by an </a:t>
            </a:r>
            <a:r>
              <a:rPr lang="en-US" altLang="en-US" sz="3200" i="1" dirty="0">
                <a:ea typeface="ＭＳ Ｐゴシック" panose="020B0600070205080204" pitchFamily="34" charset="-128"/>
              </a:rPr>
              <a:t>entity-relationship diagram:</a:t>
            </a:r>
          </a:p>
          <a:p>
            <a:r>
              <a:rPr lang="en-US" altLang="en-US" sz="3600" dirty="0">
                <a:solidFill>
                  <a:srgbClr val="C00000"/>
                </a:solidFill>
                <a:ea typeface="ＭＳ Ｐゴシック" panose="020B0600070205080204" pitchFamily="34" charset="-128"/>
              </a:rPr>
              <a:t>Normalization Theory</a:t>
            </a:r>
          </a:p>
          <a:p>
            <a:pPr lvl="2"/>
            <a:r>
              <a:rPr lang="en-US" altLang="en-US" sz="2800" dirty="0">
                <a:ea typeface="ＭＳ Ｐゴシック" panose="020B0600070205080204" pitchFamily="34" charset="-128"/>
              </a:rPr>
              <a:t>Formalize what designs are bad, and test for them</a:t>
            </a:r>
          </a:p>
        </p:txBody>
      </p:sp>
      <p:sp>
        <p:nvSpPr>
          <p:cNvPr id="3" name="Title 2">
            <a:extLst>
              <a:ext uri="{FF2B5EF4-FFF2-40B4-BE49-F238E27FC236}">
                <a16:creationId xmlns:a16="http://schemas.microsoft.com/office/drawing/2014/main" id="{1BE49CB1-200D-E24A-9894-01D1CCCA4C64}"/>
              </a:ext>
            </a:extLst>
          </p:cNvPr>
          <p:cNvSpPr>
            <a:spLocks noGrp="1"/>
          </p:cNvSpPr>
          <p:nvPr>
            <p:ph type="title"/>
          </p:nvPr>
        </p:nvSpPr>
        <p:spPr/>
        <p:txBody>
          <a:bodyPr/>
          <a:lstStyle/>
          <a:p>
            <a:r>
              <a:rPr lang="aa-ET" dirty="0"/>
              <a:t>Design Approaches</a:t>
            </a:r>
          </a:p>
        </p:txBody>
      </p:sp>
    </p:spTree>
    <p:extLst>
      <p:ext uri="{BB962C8B-B14F-4D97-AF65-F5344CB8AC3E}">
        <p14:creationId xmlns:p14="http://schemas.microsoft.com/office/powerpoint/2010/main" val="326238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anim calcmode="lin" valueType="num">
                                      <p:cBhvr additive="base">
                                        <p:cTn id="11"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2">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anim calcmode="lin" valueType="num">
                                      <p:cBhvr additive="base">
                                        <p:cTn id="15"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2">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anim calcmode="lin" valueType="num">
                                      <p:cBhvr additive="base">
                                        <p:cTn id="19"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anim calcmode="lin" valueType="num">
                                      <p:cBhvr additive="base">
                                        <p:cTn id="23"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2">
                                            <p:txEl>
                                              <p:pRg st="4" end="4"/>
                                            </p:tx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anim calcmode="lin" valueType="num">
                                      <p:cBhvr additive="base">
                                        <p:cTn id="27" dur="500" fill="hold"/>
                                        <p:tgtEl>
                                          <p:spTgt spid="2">
                                            <p:txEl>
                                              <p:pRg st="5" end="5"/>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2">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2">
                                            <p:txEl>
                                              <p:pRg st="6" end="6"/>
                                            </p:txEl>
                                          </p:spTgt>
                                        </p:tgtEl>
                                        <p:attrNameLst>
                                          <p:attrName>style.visibility</p:attrName>
                                        </p:attrNameLst>
                                      </p:cBhvr>
                                      <p:to>
                                        <p:strVal val="visible"/>
                                      </p:to>
                                    </p:set>
                                    <p:anim calcmode="lin" valueType="num">
                                      <p:cBhvr additive="base">
                                        <p:cTn id="33" dur="500" fill="hold"/>
                                        <p:tgtEl>
                                          <p:spTgt spid="2">
                                            <p:txEl>
                                              <p:pRg st="6" end="6"/>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2">
                                            <p:txEl>
                                              <p:pRg st="6" end="6"/>
                                            </p:txEl>
                                          </p:spTgt>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2">
                                            <p:txEl>
                                              <p:pRg st="7" end="7"/>
                                            </p:txEl>
                                          </p:spTgt>
                                        </p:tgtEl>
                                        <p:attrNameLst>
                                          <p:attrName>style.visibility</p:attrName>
                                        </p:attrNameLst>
                                      </p:cBhvr>
                                      <p:to>
                                        <p:strVal val="visible"/>
                                      </p:to>
                                    </p:set>
                                    <p:anim calcmode="lin" valueType="num">
                                      <p:cBhvr additive="base">
                                        <p:cTn id="37" dur="500" fill="hold"/>
                                        <p:tgtEl>
                                          <p:spTgt spid="2">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35A35F-1D2F-D348-8F30-EEB07BE4399A}"/>
              </a:ext>
            </a:extLst>
          </p:cNvPr>
          <p:cNvSpPr>
            <a:spLocks noGrp="1"/>
          </p:cNvSpPr>
          <p:nvPr>
            <p:ph idx="1"/>
          </p:nvPr>
        </p:nvSpPr>
        <p:spPr>
          <a:xfrm>
            <a:off x="423948" y="1321724"/>
            <a:ext cx="11291802" cy="5171149"/>
          </a:xfrm>
        </p:spPr>
        <p:txBody>
          <a:bodyPr>
            <a:normAutofit/>
          </a:bodyPr>
          <a:lstStyle/>
          <a:p>
            <a:r>
              <a:rPr lang="en-GB" sz="3600" b="1" dirty="0">
                <a:solidFill>
                  <a:schemeClr val="accent6">
                    <a:lumMod val="50000"/>
                  </a:schemeClr>
                </a:solidFill>
              </a:rPr>
              <a:t>Example 2</a:t>
            </a:r>
          </a:p>
          <a:p>
            <a:pPr marL="0" indent="0">
              <a:buNone/>
            </a:pPr>
            <a:r>
              <a:rPr lang="en-US" dirty="0"/>
              <a:t>A publishing company produces books on various subjects. The books are written by authors who specialize in one particular subject. The company employs editors who, not necessarily being specialist in a particular area, each take sole responsibility for editing one or more items for publications. Every book requires some items for publication. These items supplied by suppliers. One supplier can supply many items. Shop owner buys books from the publisher. Shop owner can buy many books but one book can be bought by one shop owner. Books are uniquely identified by </a:t>
            </a:r>
            <a:r>
              <a:rPr lang="en-US" dirty="0" err="1"/>
              <a:t>Bookid</a:t>
            </a:r>
            <a:r>
              <a:rPr lang="en-US" dirty="0"/>
              <a:t>.</a:t>
            </a:r>
            <a:endParaRPr lang="en-GB" sz="3200" b="1" dirty="0"/>
          </a:p>
          <a:p>
            <a:pPr lvl="1"/>
            <a:endParaRPr lang="en-GB" sz="3200" b="1" dirty="0"/>
          </a:p>
        </p:txBody>
      </p:sp>
      <p:sp>
        <p:nvSpPr>
          <p:cNvPr id="3" name="Title 2">
            <a:extLst>
              <a:ext uri="{FF2B5EF4-FFF2-40B4-BE49-F238E27FC236}">
                <a16:creationId xmlns:a16="http://schemas.microsoft.com/office/drawing/2014/main" id="{848D0A87-5D9B-E94A-8D53-F9347A926678}"/>
              </a:ext>
            </a:extLst>
          </p:cNvPr>
          <p:cNvSpPr>
            <a:spLocks noGrp="1"/>
          </p:cNvSpPr>
          <p:nvPr>
            <p:ph type="title"/>
          </p:nvPr>
        </p:nvSpPr>
        <p:spPr/>
        <p:txBody>
          <a:bodyPr/>
          <a:lstStyle/>
          <a:p>
            <a:r>
              <a:rPr lang="en-US" dirty="0">
                <a:solidFill>
                  <a:schemeClr val="accent6">
                    <a:lumMod val="50000"/>
                  </a:schemeClr>
                </a:solidFill>
              </a:rPr>
              <a:t>E-R Diagrams    -   Chen’s notation – Exercise</a:t>
            </a:r>
            <a:endParaRPr lang="aa-ET" dirty="0"/>
          </a:p>
        </p:txBody>
      </p:sp>
    </p:spTree>
    <p:extLst>
      <p:ext uri="{BB962C8B-B14F-4D97-AF65-F5344CB8AC3E}">
        <p14:creationId xmlns:p14="http://schemas.microsoft.com/office/powerpoint/2010/main" val="13923653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35A35F-1D2F-D348-8F30-EEB07BE4399A}"/>
              </a:ext>
            </a:extLst>
          </p:cNvPr>
          <p:cNvSpPr>
            <a:spLocks noGrp="1"/>
          </p:cNvSpPr>
          <p:nvPr>
            <p:ph idx="1"/>
          </p:nvPr>
        </p:nvSpPr>
        <p:spPr>
          <a:xfrm>
            <a:off x="423948" y="1321724"/>
            <a:ext cx="11291802" cy="5171149"/>
          </a:xfrm>
        </p:spPr>
        <p:txBody>
          <a:bodyPr>
            <a:normAutofit/>
          </a:bodyPr>
          <a:lstStyle/>
          <a:p>
            <a:r>
              <a:rPr lang="en-GB" sz="3600" b="1" dirty="0">
                <a:solidFill>
                  <a:schemeClr val="accent6">
                    <a:lumMod val="50000"/>
                  </a:schemeClr>
                </a:solidFill>
              </a:rPr>
              <a:t>Example 3</a:t>
            </a:r>
          </a:p>
          <a:p>
            <a:pPr marL="0" indent="0">
              <a:buNone/>
            </a:pPr>
            <a:r>
              <a:rPr lang="en-US" sz="3200" dirty="0"/>
              <a:t>ERD for </a:t>
            </a:r>
            <a:r>
              <a:rPr lang="en-US" sz="3200" dirty="0" err="1"/>
              <a:t>DreamHome</a:t>
            </a:r>
            <a:r>
              <a:rPr lang="en-US" sz="3200" dirty="0"/>
              <a:t> Use Case</a:t>
            </a:r>
            <a:endParaRPr lang="en-GB" sz="3600" b="1" dirty="0"/>
          </a:p>
          <a:p>
            <a:pPr lvl="1"/>
            <a:endParaRPr lang="en-GB" sz="3200" b="1" dirty="0"/>
          </a:p>
        </p:txBody>
      </p:sp>
      <p:sp>
        <p:nvSpPr>
          <p:cNvPr id="3" name="Title 2">
            <a:extLst>
              <a:ext uri="{FF2B5EF4-FFF2-40B4-BE49-F238E27FC236}">
                <a16:creationId xmlns:a16="http://schemas.microsoft.com/office/drawing/2014/main" id="{848D0A87-5D9B-E94A-8D53-F9347A926678}"/>
              </a:ext>
            </a:extLst>
          </p:cNvPr>
          <p:cNvSpPr>
            <a:spLocks noGrp="1"/>
          </p:cNvSpPr>
          <p:nvPr>
            <p:ph type="title"/>
          </p:nvPr>
        </p:nvSpPr>
        <p:spPr/>
        <p:txBody>
          <a:bodyPr/>
          <a:lstStyle/>
          <a:p>
            <a:r>
              <a:rPr lang="en-US" dirty="0">
                <a:solidFill>
                  <a:schemeClr val="accent6">
                    <a:lumMod val="50000"/>
                  </a:schemeClr>
                </a:solidFill>
              </a:rPr>
              <a:t>E-R Diagrams    -   Chen’s notation – Exercise</a:t>
            </a:r>
            <a:endParaRPr lang="aa-ET" dirty="0"/>
          </a:p>
        </p:txBody>
      </p:sp>
    </p:spTree>
    <p:extLst>
      <p:ext uri="{BB962C8B-B14F-4D97-AF65-F5344CB8AC3E}">
        <p14:creationId xmlns:p14="http://schemas.microsoft.com/office/powerpoint/2010/main" val="9712790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35A35F-1D2F-D348-8F30-EEB07BE4399A}"/>
              </a:ext>
            </a:extLst>
          </p:cNvPr>
          <p:cNvSpPr>
            <a:spLocks noGrp="1"/>
          </p:cNvSpPr>
          <p:nvPr>
            <p:ph idx="1"/>
          </p:nvPr>
        </p:nvSpPr>
        <p:spPr>
          <a:xfrm>
            <a:off x="423947" y="142875"/>
            <a:ext cx="11644227" cy="6410325"/>
          </a:xfrm>
        </p:spPr>
        <p:txBody>
          <a:bodyPr>
            <a:normAutofit fontScale="92500" lnSpcReduction="20000"/>
          </a:bodyPr>
          <a:lstStyle/>
          <a:p>
            <a:r>
              <a:rPr lang="en-GB" sz="2400" dirty="0"/>
              <a:t>Professors have an SSN, a name, an age, a rank, and a research specialty. </a:t>
            </a:r>
          </a:p>
          <a:p>
            <a:r>
              <a:rPr lang="en-GB" sz="2400" dirty="0"/>
              <a:t>Projects have a project number, a sponsor name (e.g., NSF), a starting date, an ending date, and a budget. </a:t>
            </a:r>
          </a:p>
          <a:p>
            <a:r>
              <a:rPr lang="en-GB" sz="2400" dirty="0"/>
              <a:t>Graduate students have an SSN, a name, an age, and a degree program (e.g., M.S. or Ph.D.). </a:t>
            </a:r>
          </a:p>
          <a:p>
            <a:r>
              <a:rPr lang="en-GB" sz="2400" dirty="0"/>
              <a:t>Each project is managed by one professor (known as the project’s principal investigator). </a:t>
            </a:r>
          </a:p>
          <a:p>
            <a:r>
              <a:rPr lang="en-GB" sz="2400" dirty="0"/>
              <a:t>Each project is worked on by one or more professors (known as the project’s co-investigators). </a:t>
            </a:r>
          </a:p>
          <a:p>
            <a:r>
              <a:rPr lang="en-GB" sz="2400" dirty="0"/>
              <a:t>Professors can manage and/or work on multiple projects. </a:t>
            </a:r>
          </a:p>
          <a:p>
            <a:r>
              <a:rPr lang="en-GB" sz="2400" dirty="0"/>
              <a:t>Each project is worked on by one or more graduate students (known as the project’s research assistants). </a:t>
            </a:r>
          </a:p>
          <a:p>
            <a:r>
              <a:rPr lang="en-GB" sz="2400" dirty="0"/>
              <a:t>When graduate students work on a project, a professor must supervise their work on the project. Graduate students can work on multiple projects, in which case they will have a (potentially different) supervisor for each one. </a:t>
            </a:r>
          </a:p>
          <a:p>
            <a:r>
              <a:rPr lang="en-GB" sz="2400" dirty="0"/>
              <a:t>Departments have a department number, a department name, and a main office. </a:t>
            </a:r>
          </a:p>
          <a:p>
            <a:r>
              <a:rPr lang="en-GB" sz="2400" dirty="0"/>
              <a:t>Departments have a professor (known as the chairman) who runs the department. </a:t>
            </a:r>
          </a:p>
          <a:p>
            <a:r>
              <a:rPr lang="en-GB" sz="2400" dirty="0"/>
              <a:t>Professors work in one or more departments, and for each department that they work in, a time percentage is associated with their job. </a:t>
            </a:r>
          </a:p>
          <a:p>
            <a:r>
              <a:rPr lang="en-GB" sz="2400" dirty="0"/>
              <a:t>Graduate students have one major department in which they are working on their degree. </a:t>
            </a:r>
          </a:p>
          <a:p>
            <a:r>
              <a:rPr lang="en-GB" sz="2400" dirty="0"/>
              <a:t>Each graduate student has another, more senior graduate student (known as a student advisor) who advises him or her on what courses to take. </a:t>
            </a:r>
          </a:p>
        </p:txBody>
      </p:sp>
    </p:spTree>
    <p:extLst>
      <p:ext uri="{BB962C8B-B14F-4D97-AF65-F5344CB8AC3E}">
        <p14:creationId xmlns:p14="http://schemas.microsoft.com/office/powerpoint/2010/main" val="1933169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xEl>
                                              <p:pRg st="1" end="1"/>
                                            </p:txEl>
                                          </p:spTgt>
                                        </p:tgtEl>
                                        <p:attrNameLst>
                                          <p:attrName>style.visibility</p:attrName>
                                        </p:attrNameLst>
                                      </p:cBhvr>
                                      <p:to>
                                        <p:strVal val="visible"/>
                                      </p:to>
                                    </p:set>
                                    <p:animEffect transition="in" filter="fade">
                                      <p:cBhvr>
                                        <p:cTn id="14" dur="1000"/>
                                        <p:tgtEl>
                                          <p:spTgt spid="2">
                                            <p:txEl>
                                              <p:pRg st="1" end="1"/>
                                            </p:txEl>
                                          </p:spTgt>
                                        </p:tgtEl>
                                      </p:cBhvr>
                                    </p:animEffect>
                                    <p:anim calcmode="lin" valueType="num">
                                      <p:cBhvr>
                                        <p:cTn id="15"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
                                            <p:txEl>
                                              <p:pRg st="2" end="2"/>
                                            </p:txEl>
                                          </p:spTgt>
                                        </p:tgtEl>
                                        <p:attrNameLst>
                                          <p:attrName>style.visibility</p:attrName>
                                        </p:attrNameLst>
                                      </p:cBhvr>
                                      <p:to>
                                        <p:strVal val="visible"/>
                                      </p:to>
                                    </p:set>
                                    <p:animEffect transition="in" filter="fade">
                                      <p:cBhvr>
                                        <p:cTn id="21" dur="1000"/>
                                        <p:tgtEl>
                                          <p:spTgt spid="2">
                                            <p:txEl>
                                              <p:pRg st="2" end="2"/>
                                            </p:txEl>
                                          </p:spTgt>
                                        </p:tgtEl>
                                      </p:cBhvr>
                                    </p:animEffect>
                                    <p:anim calcmode="lin" valueType="num">
                                      <p:cBhvr>
                                        <p:cTn id="22"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
                                            <p:txEl>
                                              <p:pRg st="3" end="3"/>
                                            </p:txEl>
                                          </p:spTgt>
                                        </p:tgtEl>
                                        <p:attrNameLst>
                                          <p:attrName>style.visibility</p:attrName>
                                        </p:attrNameLst>
                                      </p:cBhvr>
                                      <p:to>
                                        <p:strVal val="visible"/>
                                      </p:to>
                                    </p:set>
                                    <p:animEffect transition="in" filter="fade">
                                      <p:cBhvr>
                                        <p:cTn id="28" dur="1000"/>
                                        <p:tgtEl>
                                          <p:spTgt spid="2">
                                            <p:txEl>
                                              <p:pRg st="3" end="3"/>
                                            </p:txEl>
                                          </p:spTgt>
                                        </p:tgtEl>
                                      </p:cBhvr>
                                    </p:animEffect>
                                    <p:anim calcmode="lin" valueType="num">
                                      <p:cBhvr>
                                        <p:cTn id="29"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2">
                                            <p:txEl>
                                              <p:pRg st="4" end="4"/>
                                            </p:txEl>
                                          </p:spTgt>
                                        </p:tgtEl>
                                        <p:attrNameLst>
                                          <p:attrName>style.visibility</p:attrName>
                                        </p:attrNameLst>
                                      </p:cBhvr>
                                      <p:to>
                                        <p:strVal val="visible"/>
                                      </p:to>
                                    </p:set>
                                    <p:animEffect transition="in" filter="fade">
                                      <p:cBhvr>
                                        <p:cTn id="35" dur="1000"/>
                                        <p:tgtEl>
                                          <p:spTgt spid="2">
                                            <p:txEl>
                                              <p:pRg st="4" end="4"/>
                                            </p:txEl>
                                          </p:spTgt>
                                        </p:tgtEl>
                                      </p:cBhvr>
                                    </p:animEffect>
                                    <p:anim calcmode="lin" valueType="num">
                                      <p:cBhvr>
                                        <p:cTn id="36" dur="1000" fill="hold"/>
                                        <p:tgtEl>
                                          <p:spTgt spid="2">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2">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2">
                                            <p:txEl>
                                              <p:pRg st="5" end="5"/>
                                            </p:txEl>
                                          </p:spTgt>
                                        </p:tgtEl>
                                        <p:attrNameLst>
                                          <p:attrName>style.visibility</p:attrName>
                                        </p:attrNameLst>
                                      </p:cBhvr>
                                      <p:to>
                                        <p:strVal val="visible"/>
                                      </p:to>
                                    </p:set>
                                    <p:animEffect transition="in" filter="fade">
                                      <p:cBhvr>
                                        <p:cTn id="42" dur="1000"/>
                                        <p:tgtEl>
                                          <p:spTgt spid="2">
                                            <p:txEl>
                                              <p:pRg st="5" end="5"/>
                                            </p:txEl>
                                          </p:spTgt>
                                        </p:tgtEl>
                                      </p:cBhvr>
                                    </p:animEffect>
                                    <p:anim calcmode="lin" valueType="num">
                                      <p:cBhvr>
                                        <p:cTn id="43" dur="1000" fill="hold"/>
                                        <p:tgtEl>
                                          <p:spTgt spid="2">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2">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2">
                                            <p:txEl>
                                              <p:pRg st="6" end="6"/>
                                            </p:txEl>
                                          </p:spTgt>
                                        </p:tgtEl>
                                        <p:attrNameLst>
                                          <p:attrName>style.visibility</p:attrName>
                                        </p:attrNameLst>
                                      </p:cBhvr>
                                      <p:to>
                                        <p:strVal val="visible"/>
                                      </p:to>
                                    </p:set>
                                    <p:animEffect transition="in" filter="fade">
                                      <p:cBhvr>
                                        <p:cTn id="49" dur="1000"/>
                                        <p:tgtEl>
                                          <p:spTgt spid="2">
                                            <p:txEl>
                                              <p:pRg st="6" end="6"/>
                                            </p:txEl>
                                          </p:spTgt>
                                        </p:tgtEl>
                                      </p:cBhvr>
                                    </p:animEffect>
                                    <p:anim calcmode="lin" valueType="num">
                                      <p:cBhvr>
                                        <p:cTn id="50" dur="1000" fill="hold"/>
                                        <p:tgtEl>
                                          <p:spTgt spid="2">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2">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2">
                                            <p:txEl>
                                              <p:pRg st="7" end="7"/>
                                            </p:txEl>
                                          </p:spTgt>
                                        </p:tgtEl>
                                        <p:attrNameLst>
                                          <p:attrName>style.visibility</p:attrName>
                                        </p:attrNameLst>
                                      </p:cBhvr>
                                      <p:to>
                                        <p:strVal val="visible"/>
                                      </p:to>
                                    </p:set>
                                    <p:animEffect transition="in" filter="fade">
                                      <p:cBhvr>
                                        <p:cTn id="56" dur="1000"/>
                                        <p:tgtEl>
                                          <p:spTgt spid="2">
                                            <p:txEl>
                                              <p:pRg st="7" end="7"/>
                                            </p:txEl>
                                          </p:spTgt>
                                        </p:tgtEl>
                                      </p:cBhvr>
                                    </p:animEffect>
                                    <p:anim calcmode="lin" valueType="num">
                                      <p:cBhvr>
                                        <p:cTn id="57" dur="1000" fill="hold"/>
                                        <p:tgtEl>
                                          <p:spTgt spid="2">
                                            <p:txEl>
                                              <p:pRg st="7" end="7"/>
                                            </p:txEl>
                                          </p:spTgt>
                                        </p:tgtEl>
                                        <p:attrNameLst>
                                          <p:attrName>ppt_x</p:attrName>
                                        </p:attrNameLst>
                                      </p:cBhvr>
                                      <p:tavLst>
                                        <p:tav tm="0">
                                          <p:val>
                                            <p:strVal val="#ppt_x"/>
                                          </p:val>
                                        </p:tav>
                                        <p:tav tm="100000">
                                          <p:val>
                                            <p:strVal val="#ppt_x"/>
                                          </p:val>
                                        </p:tav>
                                      </p:tavLst>
                                    </p:anim>
                                    <p:anim calcmode="lin" valueType="num">
                                      <p:cBhvr>
                                        <p:cTn id="58" dur="1000" fill="hold"/>
                                        <p:tgtEl>
                                          <p:spTgt spid="2">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2">
                                            <p:txEl>
                                              <p:pRg st="8" end="8"/>
                                            </p:txEl>
                                          </p:spTgt>
                                        </p:tgtEl>
                                        <p:attrNameLst>
                                          <p:attrName>style.visibility</p:attrName>
                                        </p:attrNameLst>
                                      </p:cBhvr>
                                      <p:to>
                                        <p:strVal val="visible"/>
                                      </p:to>
                                    </p:set>
                                    <p:animEffect transition="in" filter="fade">
                                      <p:cBhvr>
                                        <p:cTn id="63" dur="1000"/>
                                        <p:tgtEl>
                                          <p:spTgt spid="2">
                                            <p:txEl>
                                              <p:pRg st="8" end="8"/>
                                            </p:txEl>
                                          </p:spTgt>
                                        </p:tgtEl>
                                      </p:cBhvr>
                                    </p:animEffect>
                                    <p:anim calcmode="lin" valueType="num">
                                      <p:cBhvr>
                                        <p:cTn id="64" dur="1000" fill="hold"/>
                                        <p:tgtEl>
                                          <p:spTgt spid="2">
                                            <p:txEl>
                                              <p:pRg st="8" end="8"/>
                                            </p:txEl>
                                          </p:spTgt>
                                        </p:tgtEl>
                                        <p:attrNameLst>
                                          <p:attrName>ppt_x</p:attrName>
                                        </p:attrNameLst>
                                      </p:cBhvr>
                                      <p:tavLst>
                                        <p:tav tm="0">
                                          <p:val>
                                            <p:strVal val="#ppt_x"/>
                                          </p:val>
                                        </p:tav>
                                        <p:tav tm="100000">
                                          <p:val>
                                            <p:strVal val="#ppt_x"/>
                                          </p:val>
                                        </p:tav>
                                      </p:tavLst>
                                    </p:anim>
                                    <p:anim calcmode="lin" valueType="num">
                                      <p:cBhvr>
                                        <p:cTn id="65" dur="1000" fill="hold"/>
                                        <p:tgtEl>
                                          <p:spTgt spid="2">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grpId="0" nodeType="clickEffect">
                                  <p:stCondLst>
                                    <p:cond delay="0"/>
                                  </p:stCondLst>
                                  <p:childTnLst>
                                    <p:set>
                                      <p:cBhvr>
                                        <p:cTn id="69" dur="1" fill="hold">
                                          <p:stCondLst>
                                            <p:cond delay="0"/>
                                          </p:stCondLst>
                                        </p:cTn>
                                        <p:tgtEl>
                                          <p:spTgt spid="2">
                                            <p:txEl>
                                              <p:pRg st="9" end="9"/>
                                            </p:txEl>
                                          </p:spTgt>
                                        </p:tgtEl>
                                        <p:attrNameLst>
                                          <p:attrName>style.visibility</p:attrName>
                                        </p:attrNameLst>
                                      </p:cBhvr>
                                      <p:to>
                                        <p:strVal val="visible"/>
                                      </p:to>
                                    </p:set>
                                    <p:animEffect transition="in" filter="fade">
                                      <p:cBhvr>
                                        <p:cTn id="70" dur="1000"/>
                                        <p:tgtEl>
                                          <p:spTgt spid="2">
                                            <p:txEl>
                                              <p:pRg st="9" end="9"/>
                                            </p:txEl>
                                          </p:spTgt>
                                        </p:tgtEl>
                                      </p:cBhvr>
                                    </p:animEffect>
                                    <p:anim calcmode="lin" valueType="num">
                                      <p:cBhvr>
                                        <p:cTn id="71" dur="1000" fill="hold"/>
                                        <p:tgtEl>
                                          <p:spTgt spid="2">
                                            <p:txEl>
                                              <p:pRg st="9" end="9"/>
                                            </p:txEl>
                                          </p:spTgt>
                                        </p:tgtEl>
                                        <p:attrNameLst>
                                          <p:attrName>ppt_x</p:attrName>
                                        </p:attrNameLst>
                                      </p:cBhvr>
                                      <p:tavLst>
                                        <p:tav tm="0">
                                          <p:val>
                                            <p:strVal val="#ppt_x"/>
                                          </p:val>
                                        </p:tav>
                                        <p:tav tm="100000">
                                          <p:val>
                                            <p:strVal val="#ppt_x"/>
                                          </p:val>
                                        </p:tav>
                                      </p:tavLst>
                                    </p:anim>
                                    <p:anim calcmode="lin" valueType="num">
                                      <p:cBhvr>
                                        <p:cTn id="72" dur="1000" fill="hold"/>
                                        <p:tgtEl>
                                          <p:spTgt spid="2">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2" presetClass="entr" presetSubtype="0" fill="hold" grpId="0" nodeType="clickEffect">
                                  <p:stCondLst>
                                    <p:cond delay="0"/>
                                  </p:stCondLst>
                                  <p:childTnLst>
                                    <p:set>
                                      <p:cBhvr>
                                        <p:cTn id="76" dur="1" fill="hold">
                                          <p:stCondLst>
                                            <p:cond delay="0"/>
                                          </p:stCondLst>
                                        </p:cTn>
                                        <p:tgtEl>
                                          <p:spTgt spid="2">
                                            <p:txEl>
                                              <p:pRg st="10" end="10"/>
                                            </p:txEl>
                                          </p:spTgt>
                                        </p:tgtEl>
                                        <p:attrNameLst>
                                          <p:attrName>style.visibility</p:attrName>
                                        </p:attrNameLst>
                                      </p:cBhvr>
                                      <p:to>
                                        <p:strVal val="visible"/>
                                      </p:to>
                                    </p:set>
                                    <p:animEffect transition="in" filter="fade">
                                      <p:cBhvr>
                                        <p:cTn id="77" dur="1000"/>
                                        <p:tgtEl>
                                          <p:spTgt spid="2">
                                            <p:txEl>
                                              <p:pRg st="10" end="10"/>
                                            </p:txEl>
                                          </p:spTgt>
                                        </p:tgtEl>
                                      </p:cBhvr>
                                    </p:animEffect>
                                    <p:anim calcmode="lin" valueType="num">
                                      <p:cBhvr>
                                        <p:cTn id="78" dur="1000" fill="hold"/>
                                        <p:tgtEl>
                                          <p:spTgt spid="2">
                                            <p:txEl>
                                              <p:pRg st="10" end="10"/>
                                            </p:txEl>
                                          </p:spTgt>
                                        </p:tgtEl>
                                        <p:attrNameLst>
                                          <p:attrName>ppt_x</p:attrName>
                                        </p:attrNameLst>
                                      </p:cBhvr>
                                      <p:tavLst>
                                        <p:tav tm="0">
                                          <p:val>
                                            <p:strVal val="#ppt_x"/>
                                          </p:val>
                                        </p:tav>
                                        <p:tav tm="100000">
                                          <p:val>
                                            <p:strVal val="#ppt_x"/>
                                          </p:val>
                                        </p:tav>
                                      </p:tavLst>
                                    </p:anim>
                                    <p:anim calcmode="lin" valueType="num">
                                      <p:cBhvr>
                                        <p:cTn id="79" dur="1000" fill="hold"/>
                                        <p:tgtEl>
                                          <p:spTgt spid="2">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2" presetClass="entr" presetSubtype="0" fill="hold" grpId="0" nodeType="clickEffect">
                                  <p:stCondLst>
                                    <p:cond delay="0"/>
                                  </p:stCondLst>
                                  <p:childTnLst>
                                    <p:set>
                                      <p:cBhvr>
                                        <p:cTn id="83" dur="1" fill="hold">
                                          <p:stCondLst>
                                            <p:cond delay="0"/>
                                          </p:stCondLst>
                                        </p:cTn>
                                        <p:tgtEl>
                                          <p:spTgt spid="2">
                                            <p:txEl>
                                              <p:pRg st="11" end="11"/>
                                            </p:txEl>
                                          </p:spTgt>
                                        </p:tgtEl>
                                        <p:attrNameLst>
                                          <p:attrName>style.visibility</p:attrName>
                                        </p:attrNameLst>
                                      </p:cBhvr>
                                      <p:to>
                                        <p:strVal val="visible"/>
                                      </p:to>
                                    </p:set>
                                    <p:animEffect transition="in" filter="fade">
                                      <p:cBhvr>
                                        <p:cTn id="84" dur="1000"/>
                                        <p:tgtEl>
                                          <p:spTgt spid="2">
                                            <p:txEl>
                                              <p:pRg st="11" end="11"/>
                                            </p:txEl>
                                          </p:spTgt>
                                        </p:tgtEl>
                                      </p:cBhvr>
                                    </p:animEffect>
                                    <p:anim calcmode="lin" valueType="num">
                                      <p:cBhvr>
                                        <p:cTn id="85" dur="1000" fill="hold"/>
                                        <p:tgtEl>
                                          <p:spTgt spid="2">
                                            <p:txEl>
                                              <p:pRg st="11" end="11"/>
                                            </p:txEl>
                                          </p:spTgt>
                                        </p:tgtEl>
                                        <p:attrNameLst>
                                          <p:attrName>ppt_x</p:attrName>
                                        </p:attrNameLst>
                                      </p:cBhvr>
                                      <p:tavLst>
                                        <p:tav tm="0">
                                          <p:val>
                                            <p:strVal val="#ppt_x"/>
                                          </p:val>
                                        </p:tav>
                                        <p:tav tm="100000">
                                          <p:val>
                                            <p:strVal val="#ppt_x"/>
                                          </p:val>
                                        </p:tav>
                                      </p:tavLst>
                                    </p:anim>
                                    <p:anim calcmode="lin" valueType="num">
                                      <p:cBhvr>
                                        <p:cTn id="86" dur="1000" fill="hold"/>
                                        <p:tgtEl>
                                          <p:spTgt spid="2">
                                            <p:txEl>
                                              <p:pRg st="11" end="11"/>
                                            </p:txEl>
                                          </p:spTgt>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42" presetClass="entr" presetSubtype="0" fill="hold" grpId="0" nodeType="clickEffect">
                                  <p:stCondLst>
                                    <p:cond delay="0"/>
                                  </p:stCondLst>
                                  <p:childTnLst>
                                    <p:set>
                                      <p:cBhvr>
                                        <p:cTn id="90" dur="1" fill="hold">
                                          <p:stCondLst>
                                            <p:cond delay="0"/>
                                          </p:stCondLst>
                                        </p:cTn>
                                        <p:tgtEl>
                                          <p:spTgt spid="2">
                                            <p:txEl>
                                              <p:pRg st="12" end="12"/>
                                            </p:txEl>
                                          </p:spTgt>
                                        </p:tgtEl>
                                        <p:attrNameLst>
                                          <p:attrName>style.visibility</p:attrName>
                                        </p:attrNameLst>
                                      </p:cBhvr>
                                      <p:to>
                                        <p:strVal val="visible"/>
                                      </p:to>
                                    </p:set>
                                    <p:animEffect transition="in" filter="fade">
                                      <p:cBhvr>
                                        <p:cTn id="91" dur="1000"/>
                                        <p:tgtEl>
                                          <p:spTgt spid="2">
                                            <p:txEl>
                                              <p:pRg st="12" end="12"/>
                                            </p:txEl>
                                          </p:spTgt>
                                        </p:tgtEl>
                                      </p:cBhvr>
                                    </p:animEffect>
                                    <p:anim calcmode="lin" valueType="num">
                                      <p:cBhvr>
                                        <p:cTn id="92" dur="1000" fill="hold"/>
                                        <p:tgtEl>
                                          <p:spTgt spid="2">
                                            <p:txEl>
                                              <p:pRg st="12" end="12"/>
                                            </p:txEl>
                                          </p:spTgt>
                                        </p:tgtEl>
                                        <p:attrNameLst>
                                          <p:attrName>ppt_x</p:attrName>
                                        </p:attrNameLst>
                                      </p:cBhvr>
                                      <p:tavLst>
                                        <p:tav tm="0">
                                          <p:val>
                                            <p:strVal val="#ppt_x"/>
                                          </p:val>
                                        </p:tav>
                                        <p:tav tm="100000">
                                          <p:val>
                                            <p:strVal val="#ppt_x"/>
                                          </p:val>
                                        </p:tav>
                                      </p:tavLst>
                                    </p:anim>
                                    <p:anim calcmode="lin" valueType="num">
                                      <p:cBhvr>
                                        <p:cTn id="93" dur="1000" fill="hold"/>
                                        <p:tgtEl>
                                          <p:spTgt spid="2">
                                            <p:txEl>
                                              <p:pRg st="12" end="1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35A35F-1D2F-D348-8F30-EEB07BE4399A}"/>
              </a:ext>
            </a:extLst>
          </p:cNvPr>
          <p:cNvSpPr>
            <a:spLocks noGrp="1"/>
          </p:cNvSpPr>
          <p:nvPr>
            <p:ph idx="1"/>
          </p:nvPr>
        </p:nvSpPr>
        <p:spPr>
          <a:xfrm>
            <a:off x="423947" y="142875"/>
            <a:ext cx="11644227" cy="6410325"/>
          </a:xfrm>
        </p:spPr>
        <p:txBody>
          <a:bodyPr>
            <a:normAutofit lnSpcReduction="10000"/>
          </a:bodyPr>
          <a:lstStyle/>
          <a:p>
            <a:pPr fontAlgn="base"/>
            <a:r>
              <a:rPr lang="en-US" dirty="0"/>
              <a:t>A manufacturing company produces products. </a:t>
            </a:r>
          </a:p>
          <a:p>
            <a:pPr fontAlgn="base"/>
            <a:r>
              <a:rPr lang="en-US" dirty="0"/>
              <a:t>The following product information is stored: product name, product ID and quantity on hand. </a:t>
            </a:r>
          </a:p>
          <a:p>
            <a:pPr fontAlgn="base"/>
            <a:r>
              <a:rPr lang="en-US" dirty="0"/>
              <a:t>These products are made up of many components. Each component can be supplied by one or more suppliers. The following component information is kept: component ID, name, description, suppliers who supply them, and products in which they are used.</a:t>
            </a:r>
          </a:p>
          <a:p>
            <a:pPr fontAlgn="base"/>
            <a:r>
              <a:rPr lang="en-US" dirty="0"/>
              <a:t>Create an ERD to show how you would track this information.</a:t>
            </a:r>
          </a:p>
          <a:p>
            <a:pPr fontAlgn="base"/>
            <a:r>
              <a:rPr lang="en-US" dirty="0"/>
              <a:t>Show entity names, primary keys, attributes for each entity, relationships between the entities and cardinality.</a:t>
            </a:r>
          </a:p>
          <a:p>
            <a:pPr fontAlgn="base"/>
            <a:r>
              <a:rPr lang="en-US" cap="all" dirty="0"/>
              <a:t>ASSUMPTIONS</a:t>
            </a:r>
          </a:p>
          <a:p>
            <a:pPr fontAlgn="base"/>
            <a:r>
              <a:rPr lang="en-US" dirty="0"/>
              <a:t>A supplier can exist without providing components.</a:t>
            </a:r>
          </a:p>
          <a:p>
            <a:pPr fontAlgn="base"/>
            <a:r>
              <a:rPr lang="en-US" dirty="0"/>
              <a:t>A component does not have to be associated with a product. Not all components are used in products.</a:t>
            </a:r>
          </a:p>
          <a:p>
            <a:pPr fontAlgn="base"/>
            <a:r>
              <a:rPr lang="en-US" dirty="0"/>
              <a:t>A product cannot exist without components.</a:t>
            </a:r>
            <a:endParaRPr lang="en-GB" dirty="0"/>
          </a:p>
        </p:txBody>
      </p:sp>
    </p:spTree>
    <p:extLst>
      <p:ext uri="{BB962C8B-B14F-4D97-AF65-F5344CB8AC3E}">
        <p14:creationId xmlns:p14="http://schemas.microsoft.com/office/powerpoint/2010/main" val="2074264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barn(inVertical)">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barn(inVertical)">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barn(inVertical)">
                                      <p:cBhvr>
                                        <p:cTn id="22" dur="500"/>
                                        <p:tgtEl>
                                          <p:spTgt spid="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animEffect transition="in" filter="barn(inVertical)">
                                      <p:cBhvr>
                                        <p:cTn id="27" dur="500"/>
                                        <p:tgtEl>
                                          <p:spTgt spid="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2">
                                            <p:txEl>
                                              <p:pRg st="5" end="5"/>
                                            </p:txEl>
                                          </p:spTgt>
                                        </p:tgtEl>
                                        <p:attrNameLst>
                                          <p:attrName>style.visibility</p:attrName>
                                        </p:attrNameLst>
                                      </p:cBhvr>
                                      <p:to>
                                        <p:strVal val="visible"/>
                                      </p:to>
                                    </p:set>
                                    <p:animEffect transition="in" filter="barn(inVertical)">
                                      <p:cBhvr>
                                        <p:cTn id="32" dur="500"/>
                                        <p:tgtEl>
                                          <p:spTgt spid="2">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2">
                                            <p:txEl>
                                              <p:pRg st="6" end="6"/>
                                            </p:txEl>
                                          </p:spTgt>
                                        </p:tgtEl>
                                        <p:attrNameLst>
                                          <p:attrName>style.visibility</p:attrName>
                                        </p:attrNameLst>
                                      </p:cBhvr>
                                      <p:to>
                                        <p:strVal val="visible"/>
                                      </p:to>
                                    </p:set>
                                    <p:animEffect transition="in" filter="barn(inVertical)">
                                      <p:cBhvr>
                                        <p:cTn id="37" dur="500"/>
                                        <p:tgtEl>
                                          <p:spTgt spid="2">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grpId="0" nodeType="clickEffect">
                                  <p:stCondLst>
                                    <p:cond delay="0"/>
                                  </p:stCondLst>
                                  <p:childTnLst>
                                    <p:set>
                                      <p:cBhvr>
                                        <p:cTn id="41" dur="1" fill="hold">
                                          <p:stCondLst>
                                            <p:cond delay="0"/>
                                          </p:stCondLst>
                                        </p:cTn>
                                        <p:tgtEl>
                                          <p:spTgt spid="2">
                                            <p:txEl>
                                              <p:pRg st="7" end="7"/>
                                            </p:txEl>
                                          </p:spTgt>
                                        </p:tgtEl>
                                        <p:attrNameLst>
                                          <p:attrName>style.visibility</p:attrName>
                                        </p:attrNameLst>
                                      </p:cBhvr>
                                      <p:to>
                                        <p:strVal val="visible"/>
                                      </p:to>
                                    </p:set>
                                    <p:animEffect transition="in" filter="barn(inVertical)">
                                      <p:cBhvr>
                                        <p:cTn id="42" dur="500"/>
                                        <p:tgtEl>
                                          <p:spTgt spid="2">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grpId="0" nodeType="clickEffect">
                                  <p:stCondLst>
                                    <p:cond delay="0"/>
                                  </p:stCondLst>
                                  <p:childTnLst>
                                    <p:set>
                                      <p:cBhvr>
                                        <p:cTn id="46" dur="1" fill="hold">
                                          <p:stCondLst>
                                            <p:cond delay="0"/>
                                          </p:stCondLst>
                                        </p:cTn>
                                        <p:tgtEl>
                                          <p:spTgt spid="2">
                                            <p:txEl>
                                              <p:pRg st="8" end="8"/>
                                            </p:txEl>
                                          </p:spTgt>
                                        </p:tgtEl>
                                        <p:attrNameLst>
                                          <p:attrName>style.visibility</p:attrName>
                                        </p:attrNameLst>
                                      </p:cBhvr>
                                      <p:to>
                                        <p:strVal val="visible"/>
                                      </p:to>
                                    </p:set>
                                    <p:animEffect transition="in" filter="barn(inVertical)">
                                      <p:cBhvr>
                                        <p:cTn id="47" dur="500"/>
                                        <p:tgtEl>
                                          <p:spTgt spid="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a:extLst>
              <a:ext uri="{FF2B5EF4-FFF2-40B4-BE49-F238E27FC236}">
                <a16:creationId xmlns:a16="http://schemas.microsoft.com/office/drawing/2014/main" id="{DA0ADCBA-45D6-477C-A436-09EA3D62CD30}"/>
              </a:ext>
            </a:extLst>
          </p:cNvPr>
          <p:cNvSpPr>
            <a:spLocks noGrp="1" noChangeArrowheads="1"/>
          </p:cNvSpPr>
          <p:nvPr>
            <p:ph type="title"/>
          </p:nvPr>
        </p:nvSpPr>
        <p:spPr/>
        <p:txBody>
          <a:bodyPr/>
          <a:lstStyle/>
          <a:p>
            <a:pPr>
              <a:defRPr/>
            </a:pPr>
            <a:r>
              <a:rPr lang="en-US" dirty="0">
                <a:ea typeface="+mj-ea"/>
              </a:rPr>
              <a:t>ER model -- Database Modeling</a:t>
            </a:r>
          </a:p>
        </p:txBody>
      </p:sp>
      <p:sp>
        <p:nvSpPr>
          <p:cNvPr id="10243" name="Rectangle 3">
            <a:extLst>
              <a:ext uri="{FF2B5EF4-FFF2-40B4-BE49-F238E27FC236}">
                <a16:creationId xmlns:a16="http://schemas.microsoft.com/office/drawing/2014/main" id="{6A4AB541-3A77-4CFD-A432-60ACBDA32B33}"/>
              </a:ext>
            </a:extLst>
          </p:cNvPr>
          <p:cNvSpPr>
            <a:spLocks noGrp="1" noChangeArrowheads="1"/>
          </p:cNvSpPr>
          <p:nvPr>
            <p:ph type="body" idx="1"/>
          </p:nvPr>
        </p:nvSpPr>
        <p:spPr>
          <a:xfrm>
            <a:off x="495300" y="1222375"/>
            <a:ext cx="11125200" cy="5283200"/>
          </a:xfrm>
        </p:spPr>
        <p:txBody>
          <a:bodyPr>
            <a:normAutofit fontScale="92500"/>
          </a:bodyPr>
          <a:lstStyle/>
          <a:p>
            <a:r>
              <a:rPr lang="en-US" altLang="en-US" dirty="0">
                <a:ea typeface="ＭＳ Ｐゴシック" panose="020B0600070205080204" pitchFamily="34" charset="-128"/>
              </a:rPr>
              <a:t>The ER data mode was developed to facilitate database design by allowing specification of an </a:t>
            </a:r>
            <a:r>
              <a:rPr lang="en-US" altLang="en-US" dirty="0">
                <a:solidFill>
                  <a:srgbClr val="000099"/>
                </a:solidFill>
                <a:ea typeface="ＭＳ Ｐゴシック" panose="020B0600070205080204" pitchFamily="34" charset="-128"/>
              </a:rPr>
              <a:t>enterprise schema </a:t>
            </a:r>
            <a:r>
              <a:rPr lang="en-US" altLang="en-US" dirty="0">
                <a:ea typeface="ＭＳ Ｐゴシック" panose="020B0600070205080204" pitchFamily="34" charset="-128"/>
              </a:rPr>
              <a:t>that represents the overall logical structure of a database.</a:t>
            </a:r>
          </a:p>
          <a:p>
            <a:r>
              <a:rPr lang="en-US" altLang="en-US" dirty="0">
                <a:ea typeface="ＭＳ Ｐゴシック" panose="020B0600070205080204" pitchFamily="34" charset="-128"/>
              </a:rPr>
              <a:t>The ER model is very useful in mapping the meanings and interactions of real-world enterprises onto a conceptual schema.  Because of this usefulness, many database-design tools draw on concepts from the ER model.</a:t>
            </a:r>
          </a:p>
          <a:p>
            <a:r>
              <a:rPr lang="en-US" altLang="en-US" dirty="0">
                <a:ea typeface="ＭＳ Ｐゴシック" panose="020B0600070205080204" pitchFamily="34" charset="-128"/>
              </a:rPr>
              <a:t>The ER data model employs three basic concepts: </a:t>
            </a:r>
          </a:p>
          <a:p>
            <a:pPr lvl="1"/>
            <a:r>
              <a:rPr lang="en-US" altLang="en-US" dirty="0">
                <a:solidFill>
                  <a:schemeClr val="accent6">
                    <a:lumMod val="50000"/>
                  </a:schemeClr>
                </a:solidFill>
                <a:ea typeface="ＭＳ Ｐゴシック" panose="020B0600070205080204" pitchFamily="34" charset="-128"/>
              </a:rPr>
              <a:t>entity sets,</a:t>
            </a:r>
          </a:p>
          <a:p>
            <a:pPr lvl="1"/>
            <a:r>
              <a:rPr lang="en-US" altLang="en-US" dirty="0">
                <a:solidFill>
                  <a:schemeClr val="accent6">
                    <a:lumMod val="50000"/>
                  </a:schemeClr>
                </a:solidFill>
                <a:ea typeface="ＭＳ Ｐゴシック" panose="020B0600070205080204" pitchFamily="34" charset="-128"/>
              </a:rPr>
              <a:t>relationship sets, </a:t>
            </a:r>
          </a:p>
          <a:p>
            <a:pPr lvl="1"/>
            <a:r>
              <a:rPr lang="en-US" altLang="en-US" dirty="0">
                <a:solidFill>
                  <a:schemeClr val="accent6">
                    <a:lumMod val="50000"/>
                  </a:schemeClr>
                </a:solidFill>
                <a:ea typeface="ＭＳ Ｐゴシック" panose="020B0600070205080204" pitchFamily="34" charset="-128"/>
              </a:rPr>
              <a:t>attributes</a:t>
            </a:r>
            <a:r>
              <a:rPr lang="en-US" altLang="en-US" dirty="0">
                <a:ea typeface="ＭＳ Ｐゴシック" panose="020B0600070205080204" pitchFamily="34" charset="-128"/>
              </a:rPr>
              <a:t>.</a:t>
            </a:r>
          </a:p>
          <a:p>
            <a:r>
              <a:rPr lang="en-US" altLang="en-US" dirty="0">
                <a:ea typeface="ＭＳ Ｐゴシック" panose="020B0600070205080204" pitchFamily="34" charset="-128"/>
              </a:rPr>
              <a:t>The ER model also has an associated </a:t>
            </a:r>
            <a:r>
              <a:rPr lang="en-US" altLang="en-US" dirty="0">
                <a:solidFill>
                  <a:schemeClr val="accent6">
                    <a:lumMod val="50000"/>
                  </a:schemeClr>
                </a:solidFill>
                <a:ea typeface="ＭＳ Ｐゴシック" panose="020B0600070205080204" pitchFamily="34" charset="-128"/>
              </a:rPr>
              <a:t>diagrammatic representation</a:t>
            </a:r>
            <a:r>
              <a:rPr lang="en-US" altLang="en-US" dirty="0">
                <a:ea typeface="ＭＳ Ｐゴシック" panose="020B0600070205080204" pitchFamily="34" charset="-128"/>
              </a:rPr>
              <a:t>, the ER diagram, which can express the </a:t>
            </a:r>
            <a:r>
              <a:rPr lang="en-US" altLang="en-US" b="1" dirty="0">
                <a:solidFill>
                  <a:schemeClr val="accent1">
                    <a:lumMod val="50000"/>
                  </a:schemeClr>
                </a:solidFill>
                <a:ea typeface="ＭＳ Ｐゴシック" panose="020B0600070205080204" pitchFamily="34" charset="-128"/>
              </a:rPr>
              <a:t>overall logical structure</a:t>
            </a:r>
            <a:r>
              <a:rPr lang="en-US" altLang="en-US" dirty="0">
                <a:solidFill>
                  <a:schemeClr val="accent1">
                    <a:lumMod val="50000"/>
                  </a:schemeClr>
                </a:solidFill>
                <a:ea typeface="ＭＳ Ｐゴシック" panose="020B0600070205080204" pitchFamily="34" charset="-128"/>
              </a:rPr>
              <a:t> </a:t>
            </a:r>
            <a:r>
              <a:rPr lang="en-US" altLang="en-US" dirty="0">
                <a:ea typeface="ＭＳ Ｐゴシック" panose="020B0600070205080204" pitchFamily="34" charset="-128"/>
              </a:rPr>
              <a:t>of a database graphically.</a:t>
            </a:r>
          </a:p>
          <a:p>
            <a:pPr>
              <a:buFont typeface="Monotype Sorts" charset="2"/>
              <a:buNone/>
            </a:pPr>
            <a:endParaRPr lang="en-US" altLang="en-US" dirty="0">
              <a:ea typeface="ＭＳ Ｐゴシック" panose="020B0600070205080204" pitchFamily="34" charset="-128"/>
            </a:endParaRPr>
          </a:p>
          <a:p>
            <a:endParaRPr lang="en-US" altLang="en-US" dirty="0">
              <a:ea typeface="ＭＳ Ｐゴシック" panose="020B0600070205080204" pitchFamily="34" charset="-128"/>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0243">
                                            <p:txEl>
                                              <p:pRg st="0" end="0"/>
                                            </p:txEl>
                                          </p:spTgt>
                                        </p:tgtEl>
                                        <p:attrNameLst>
                                          <p:attrName>style.visibility</p:attrName>
                                        </p:attrNameLst>
                                      </p:cBhvr>
                                      <p:to>
                                        <p:strVal val="visible"/>
                                      </p:to>
                                    </p:set>
                                    <p:animEffect transition="in" filter="barn(inVertical)">
                                      <p:cBhvr>
                                        <p:cTn id="7" dur="500"/>
                                        <p:tgtEl>
                                          <p:spTgt spid="1024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0243">
                                            <p:txEl>
                                              <p:pRg st="1" end="1"/>
                                            </p:txEl>
                                          </p:spTgt>
                                        </p:tgtEl>
                                        <p:attrNameLst>
                                          <p:attrName>style.visibility</p:attrName>
                                        </p:attrNameLst>
                                      </p:cBhvr>
                                      <p:to>
                                        <p:strVal val="visible"/>
                                      </p:to>
                                    </p:set>
                                    <p:animEffect transition="in" filter="barn(inVertical)">
                                      <p:cBhvr>
                                        <p:cTn id="12" dur="500"/>
                                        <p:tgtEl>
                                          <p:spTgt spid="1024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10243">
                                            <p:txEl>
                                              <p:pRg st="2" end="2"/>
                                            </p:txEl>
                                          </p:spTgt>
                                        </p:tgtEl>
                                        <p:attrNameLst>
                                          <p:attrName>style.visibility</p:attrName>
                                        </p:attrNameLst>
                                      </p:cBhvr>
                                      <p:to>
                                        <p:strVal val="visible"/>
                                      </p:to>
                                    </p:set>
                                    <p:animEffect transition="in" filter="barn(inVertical)">
                                      <p:cBhvr>
                                        <p:cTn id="17" dur="500"/>
                                        <p:tgtEl>
                                          <p:spTgt spid="10243">
                                            <p:txEl>
                                              <p:pRg st="2" end="2"/>
                                            </p:txEl>
                                          </p:spTgt>
                                        </p:tgtEl>
                                      </p:cBhvr>
                                    </p:animEffect>
                                  </p:childTnLst>
                                </p:cTn>
                              </p:par>
                              <p:par>
                                <p:cTn id="18" presetID="16" presetClass="entr" presetSubtype="21" fill="hold" grpId="0" nodeType="withEffect">
                                  <p:stCondLst>
                                    <p:cond delay="0"/>
                                  </p:stCondLst>
                                  <p:childTnLst>
                                    <p:set>
                                      <p:cBhvr>
                                        <p:cTn id="19" dur="1" fill="hold">
                                          <p:stCondLst>
                                            <p:cond delay="0"/>
                                          </p:stCondLst>
                                        </p:cTn>
                                        <p:tgtEl>
                                          <p:spTgt spid="10243">
                                            <p:txEl>
                                              <p:pRg st="3" end="3"/>
                                            </p:txEl>
                                          </p:spTgt>
                                        </p:tgtEl>
                                        <p:attrNameLst>
                                          <p:attrName>style.visibility</p:attrName>
                                        </p:attrNameLst>
                                      </p:cBhvr>
                                      <p:to>
                                        <p:strVal val="visible"/>
                                      </p:to>
                                    </p:set>
                                    <p:animEffect transition="in" filter="barn(inVertical)">
                                      <p:cBhvr>
                                        <p:cTn id="20" dur="500"/>
                                        <p:tgtEl>
                                          <p:spTgt spid="10243">
                                            <p:txEl>
                                              <p:pRg st="3" end="3"/>
                                            </p:txEl>
                                          </p:spTgt>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10243">
                                            <p:txEl>
                                              <p:pRg st="4" end="4"/>
                                            </p:txEl>
                                          </p:spTgt>
                                        </p:tgtEl>
                                        <p:attrNameLst>
                                          <p:attrName>style.visibility</p:attrName>
                                        </p:attrNameLst>
                                      </p:cBhvr>
                                      <p:to>
                                        <p:strVal val="visible"/>
                                      </p:to>
                                    </p:set>
                                    <p:animEffect transition="in" filter="barn(inVertical)">
                                      <p:cBhvr>
                                        <p:cTn id="23" dur="500"/>
                                        <p:tgtEl>
                                          <p:spTgt spid="10243">
                                            <p:txEl>
                                              <p:pRg st="4" end="4"/>
                                            </p:txEl>
                                          </p:spTgt>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10243">
                                            <p:txEl>
                                              <p:pRg st="5" end="5"/>
                                            </p:txEl>
                                          </p:spTgt>
                                        </p:tgtEl>
                                        <p:attrNameLst>
                                          <p:attrName>style.visibility</p:attrName>
                                        </p:attrNameLst>
                                      </p:cBhvr>
                                      <p:to>
                                        <p:strVal val="visible"/>
                                      </p:to>
                                    </p:set>
                                    <p:animEffect transition="in" filter="barn(inVertical)">
                                      <p:cBhvr>
                                        <p:cTn id="26" dur="500"/>
                                        <p:tgtEl>
                                          <p:spTgt spid="1024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grpId="0" nodeType="clickEffect">
                                  <p:stCondLst>
                                    <p:cond delay="0"/>
                                  </p:stCondLst>
                                  <p:childTnLst>
                                    <p:set>
                                      <p:cBhvr>
                                        <p:cTn id="30" dur="1" fill="hold">
                                          <p:stCondLst>
                                            <p:cond delay="0"/>
                                          </p:stCondLst>
                                        </p:cTn>
                                        <p:tgtEl>
                                          <p:spTgt spid="10243">
                                            <p:txEl>
                                              <p:pRg st="6" end="6"/>
                                            </p:txEl>
                                          </p:spTgt>
                                        </p:tgtEl>
                                        <p:attrNameLst>
                                          <p:attrName>style.visibility</p:attrName>
                                        </p:attrNameLst>
                                      </p:cBhvr>
                                      <p:to>
                                        <p:strVal val="visible"/>
                                      </p:to>
                                    </p:set>
                                    <p:animEffect transition="in" filter="barn(inVertical)">
                                      <p:cBhvr>
                                        <p:cTn id="31" dur="500"/>
                                        <p:tgtEl>
                                          <p:spTgt spid="1024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a:extLst>
              <a:ext uri="{FF2B5EF4-FFF2-40B4-BE49-F238E27FC236}">
                <a16:creationId xmlns:a16="http://schemas.microsoft.com/office/drawing/2014/main" id="{3D5F2794-F907-48CF-B032-70505B08632C}"/>
              </a:ext>
            </a:extLst>
          </p:cNvPr>
          <p:cNvSpPr>
            <a:spLocks noGrp="1" noChangeArrowheads="1"/>
          </p:cNvSpPr>
          <p:nvPr>
            <p:ph type="title"/>
          </p:nvPr>
        </p:nvSpPr>
        <p:spPr/>
        <p:txBody>
          <a:bodyPr/>
          <a:lstStyle/>
          <a:p>
            <a:pPr>
              <a:defRPr/>
            </a:pPr>
            <a:r>
              <a:rPr lang="en-US" dirty="0">
                <a:ea typeface="+mj-ea"/>
              </a:rPr>
              <a:t>Entity Sets</a:t>
            </a:r>
          </a:p>
        </p:txBody>
      </p:sp>
      <p:sp>
        <p:nvSpPr>
          <p:cNvPr id="11267" name="Rectangle 3">
            <a:extLst>
              <a:ext uri="{FF2B5EF4-FFF2-40B4-BE49-F238E27FC236}">
                <a16:creationId xmlns:a16="http://schemas.microsoft.com/office/drawing/2014/main" id="{F41BF4C4-E7D5-4A2B-B8E4-31BCD5B9BF4A}"/>
              </a:ext>
            </a:extLst>
          </p:cNvPr>
          <p:cNvSpPr>
            <a:spLocks noGrp="1" noChangeArrowheads="1"/>
          </p:cNvSpPr>
          <p:nvPr>
            <p:ph type="body" idx="1"/>
          </p:nvPr>
        </p:nvSpPr>
        <p:spPr>
          <a:xfrm>
            <a:off x="423949" y="1222374"/>
            <a:ext cx="11167975" cy="5361305"/>
          </a:xfrm>
        </p:spPr>
        <p:txBody>
          <a:bodyPr>
            <a:normAutofit/>
          </a:bodyPr>
          <a:lstStyle/>
          <a:p>
            <a:r>
              <a:rPr lang="en-US" altLang="en-US" dirty="0">
                <a:ea typeface="ＭＳ Ｐゴシック" panose="020B0600070205080204" pitchFamily="34" charset="-128"/>
              </a:rPr>
              <a:t>An </a:t>
            </a:r>
            <a:r>
              <a:rPr lang="en-US" altLang="en-US" b="1" dirty="0">
                <a:solidFill>
                  <a:srgbClr val="000099"/>
                </a:solidFill>
                <a:ea typeface="ＭＳ Ｐゴシック" panose="020B0600070205080204" pitchFamily="34" charset="-128"/>
              </a:rPr>
              <a:t>entity</a:t>
            </a:r>
            <a:r>
              <a:rPr lang="en-US" altLang="en-US" b="1" dirty="0">
                <a:ea typeface="ＭＳ Ｐゴシック" panose="020B0600070205080204" pitchFamily="34" charset="-128"/>
              </a:rPr>
              <a:t> </a:t>
            </a:r>
            <a:r>
              <a:rPr lang="en-US" altLang="en-US" dirty="0">
                <a:ea typeface="ＭＳ Ｐゴシック" panose="020B0600070205080204" pitchFamily="34" charset="-128"/>
              </a:rPr>
              <a:t>is an object that exists and is distinguishable from other objects.</a:t>
            </a:r>
          </a:p>
          <a:p>
            <a:pPr lvl="1"/>
            <a:r>
              <a:rPr lang="en-US" altLang="en-US" sz="2000" dirty="0">
                <a:ea typeface="ＭＳ Ｐゴシック" panose="020B0600070205080204" pitchFamily="34" charset="-128"/>
              </a:rPr>
              <a:t>Example:  specific person, company, event, plant</a:t>
            </a:r>
            <a:endParaRPr lang="en-US" altLang="en-US" dirty="0">
              <a:ea typeface="ＭＳ Ｐゴシック" panose="020B0600070205080204" pitchFamily="34" charset="-128"/>
            </a:endParaRPr>
          </a:p>
          <a:p>
            <a:r>
              <a:rPr lang="en-US" altLang="en-US" dirty="0">
                <a:ea typeface="ＭＳ Ｐゴシック" panose="020B0600070205080204" pitchFamily="34" charset="-128"/>
              </a:rPr>
              <a:t>An </a:t>
            </a:r>
            <a:r>
              <a:rPr lang="en-US" altLang="en-US" b="1" dirty="0">
                <a:solidFill>
                  <a:srgbClr val="000099"/>
                </a:solidFill>
                <a:ea typeface="ＭＳ Ｐゴシック" panose="020B0600070205080204" pitchFamily="34" charset="-128"/>
              </a:rPr>
              <a:t>entity set</a:t>
            </a:r>
            <a:r>
              <a:rPr lang="en-US" altLang="en-US" dirty="0">
                <a:ea typeface="ＭＳ Ｐゴシック" panose="020B0600070205080204" pitchFamily="34" charset="-128"/>
              </a:rPr>
              <a:t> is a set of entities of the same type that share the same properties.</a:t>
            </a:r>
          </a:p>
          <a:p>
            <a:pPr lvl="1"/>
            <a:r>
              <a:rPr lang="en-US" altLang="en-US" dirty="0">
                <a:ea typeface="ＭＳ Ｐゴシック" panose="020B0600070205080204" pitchFamily="34" charset="-128"/>
              </a:rPr>
              <a:t>Example: set of all persons, companies, trees, holidays</a:t>
            </a:r>
          </a:p>
          <a:p>
            <a:r>
              <a:rPr lang="en-US" altLang="en-US" dirty="0">
                <a:ea typeface="ＭＳ Ｐゴシック" panose="020B0600070205080204" pitchFamily="34" charset="-128"/>
              </a:rPr>
              <a:t>An entity is represented by a set of attributes; i.e., descriptive properties possessed by all members of an entity set.</a:t>
            </a:r>
          </a:p>
          <a:p>
            <a:pPr lvl="1"/>
            <a:r>
              <a:rPr lang="en-US" altLang="en-US" dirty="0">
                <a:ea typeface="ＭＳ Ｐゴシック" panose="020B0600070205080204" pitchFamily="34" charset="-128"/>
              </a:rPr>
              <a:t>Example: </a:t>
            </a:r>
          </a:p>
          <a:p>
            <a:pPr lvl="1">
              <a:buFont typeface="Monotype Sorts" charset="2"/>
              <a:buNone/>
            </a:pPr>
            <a:r>
              <a:rPr lang="en-US" altLang="en-US" dirty="0">
                <a:ea typeface="ＭＳ Ｐゴシック" panose="020B0600070205080204" pitchFamily="34" charset="-128"/>
              </a:rPr>
              <a:t>     	</a:t>
            </a:r>
            <a:r>
              <a:rPr lang="en-US" altLang="en-US" b="1" i="1" dirty="0">
                <a:solidFill>
                  <a:srgbClr val="7030A0"/>
                </a:solidFill>
                <a:ea typeface="ＭＳ Ｐゴシック" panose="020B0600070205080204" pitchFamily="34" charset="-128"/>
              </a:rPr>
              <a:t>instructor = </a:t>
            </a:r>
            <a:r>
              <a:rPr lang="en-US" altLang="en-US" b="1" dirty="0">
                <a:solidFill>
                  <a:srgbClr val="7030A0"/>
                </a:solidFill>
                <a:ea typeface="ＭＳ Ｐゴシック" panose="020B0600070205080204" pitchFamily="34" charset="-128"/>
              </a:rPr>
              <a:t>(</a:t>
            </a:r>
            <a:r>
              <a:rPr lang="en-US" altLang="en-US" b="1" i="1" dirty="0">
                <a:solidFill>
                  <a:srgbClr val="7030A0"/>
                </a:solidFill>
                <a:ea typeface="ＭＳ Ｐゴシック" panose="020B0600070205080204" pitchFamily="34" charset="-128"/>
              </a:rPr>
              <a:t>ID, name, street, city, salary </a:t>
            </a:r>
            <a:r>
              <a:rPr lang="en-US" altLang="en-US" b="1" dirty="0">
                <a:solidFill>
                  <a:srgbClr val="7030A0"/>
                </a:solidFill>
                <a:ea typeface="ＭＳ Ｐゴシック" panose="020B0600070205080204" pitchFamily="34" charset="-128"/>
              </a:rPr>
              <a:t>)</a:t>
            </a:r>
            <a:br>
              <a:rPr lang="en-US" altLang="en-US" b="1" i="1" dirty="0">
                <a:solidFill>
                  <a:srgbClr val="7030A0"/>
                </a:solidFill>
                <a:ea typeface="ＭＳ Ｐゴシック" panose="020B0600070205080204" pitchFamily="34" charset="-128"/>
              </a:rPr>
            </a:br>
            <a:r>
              <a:rPr lang="en-US" altLang="en-US" b="1" i="1" dirty="0">
                <a:solidFill>
                  <a:srgbClr val="7030A0"/>
                </a:solidFill>
                <a:ea typeface="ＭＳ Ｐゴシック" panose="020B0600070205080204" pitchFamily="34" charset="-128"/>
              </a:rPr>
              <a:t>	course= </a:t>
            </a:r>
            <a:r>
              <a:rPr lang="en-US" altLang="en-US" b="1" dirty="0">
                <a:solidFill>
                  <a:srgbClr val="7030A0"/>
                </a:solidFill>
                <a:ea typeface="ＭＳ Ｐゴシック" panose="020B0600070205080204" pitchFamily="34" charset="-128"/>
              </a:rPr>
              <a:t>(</a:t>
            </a:r>
            <a:r>
              <a:rPr lang="en-US" altLang="en-US" b="1" i="1" dirty="0" err="1">
                <a:solidFill>
                  <a:srgbClr val="7030A0"/>
                </a:solidFill>
                <a:ea typeface="ＭＳ Ｐゴシック" panose="020B0600070205080204" pitchFamily="34" charset="-128"/>
              </a:rPr>
              <a:t>course_id</a:t>
            </a:r>
            <a:r>
              <a:rPr lang="en-US" altLang="en-US" b="1" i="1" dirty="0">
                <a:solidFill>
                  <a:srgbClr val="7030A0"/>
                </a:solidFill>
                <a:ea typeface="ＭＳ Ｐゴシック" panose="020B0600070205080204" pitchFamily="34" charset="-128"/>
              </a:rPr>
              <a:t>, title, credits</a:t>
            </a:r>
            <a:r>
              <a:rPr lang="en-US" altLang="en-US" b="1" dirty="0">
                <a:solidFill>
                  <a:srgbClr val="7030A0"/>
                </a:solidFill>
                <a:ea typeface="ＭＳ Ｐゴシック" panose="020B0600070205080204" pitchFamily="34" charset="-128"/>
              </a:rPr>
              <a:t>)</a:t>
            </a:r>
            <a:endParaRPr lang="en-US" altLang="en-US" b="1" i="1" dirty="0">
              <a:solidFill>
                <a:srgbClr val="7030A0"/>
              </a:solidFill>
              <a:ea typeface="ＭＳ Ｐゴシック" panose="020B0600070205080204" pitchFamily="34" charset="-128"/>
            </a:endParaRPr>
          </a:p>
          <a:p>
            <a:r>
              <a:rPr lang="en-US" altLang="en-US" dirty="0">
                <a:ea typeface="ＭＳ Ｐゴシック" panose="020B0600070205080204" pitchFamily="34" charset="-128"/>
              </a:rPr>
              <a:t>A subset of the attributes form a  </a:t>
            </a:r>
            <a:r>
              <a:rPr lang="en-US" altLang="en-US" b="1" dirty="0">
                <a:solidFill>
                  <a:srgbClr val="000099"/>
                </a:solidFill>
                <a:ea typeface="ＭＳ Ｐゴシック" panose="020B0600070205080204" pitchFamily="34" charset="-128"/>
              </a:rPr>
              <a:t>primary key </a:t>
            </a:r>
            <a:r>
              <a:rPr lang="en-US" altLang="en-US" dirty="0">
                <a:ea typeface="ＭＳ Ｐゴシック" panose="020B0600070205080204" pitchFamily="34" charset="-128"/>
              </a:rPr>
              <a:t>of the entity set; i.e., uniquely identifying each member of the set.</a:t>
            </a:r>
          </a:p>
          <a:p>
            <a:pPr>
              <a:buFont typeface="Monotype Sorts" charset="2"/>
              <a:buNone/>
            </a:pPr>
            <a:endParaRPr lang="en-US" altLang="en-US" dirty="0">
              <a:ea typeface="ＭＳ Ｐゴシック" panose="020B0600070205080204" pitchFamily="34" charset="-128"/>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267">
                                            <p:txEl>
                                              <p:pRg st="0" end="0"/>
                                            </p:txEl>
                                          </p:spTgt>
                                        </p:tgtEl>
                                        <p:attrNameLst>
                                          <p:attrName>style.visibility</p:attrName>
                                        </p:attrNameLst>
                                      </p:cBhvr>
                                      <p:to>
                                        <p:strVal val="visible"/>
                                      </p:to>
                                    </p:set>
                                    <p:animEffect transition="in" filter="barn(inVertical)">
                                      <p:cBhvr>
                                        <p:cTn id="7" dur="500"/>
                                        <p:tgtEl>
                                          <p:spTgt spid="11267">
                                            <p:txEl>
                                              <p:pRg st="0" end="0"/>
                                            </p:txEl>
                                          </p:spTgt>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1267">
                                            <p:txEl>
                                              <p:pRg st="1" end="1"/>
                                            </p:txEl>
                                          </p:spTgt>
                                        </p:tgtEl>
                                        <p:attrNameLst>
                                          <p:attrName>style.visibility</p:attrName>
                                        </p:attrNameLst>
                                      </p:cBhvr>
                                      <p:to>
                                        <p:strVal val="visible"/>
                                      </p:to>
                                    </p:set>
                                    <p:animEffect transition="in" filter="barn(inVertical)">
                                      <p:cBhvr>
                                        <p:cTn id="10" dur="500"/>
                                        <p:tgtEl>
                                          <p:spTgt spid="11267">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11267">
                                            <p:txEl>
                                              <p:pRg st="2" end="2"/>
                                            </p:txEl>
                                          </p:spTgt>
                                        </p:tgtEl>
                                        <p:attrNameLst>
                                          <p:attrName>style.visibility</p:attrName>
                                        </p:attrNameLst>
                                      </p:cBhvr>
                                      <p:to>
                                        <p:strVal val="visible"/>
                                      </p:to>
                                    </p:set>
                                    <p:animEffect transition="in" filter="barn(inVertical)">
                                      <p:cBhvr>
                                        <p:cTn id="15" dur="500"/>
                                        <p:tgtEl>
                                          <p:spTgt spid="11267">
                                            <p:txEl>
                                              <p:pRg st="2" end="2"/>
                                            </p:txEl>
                                          </p:spTgt>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11267">
                                            <p:txEl>
                                              <p:pRg st="3" end="3"/>
                                            </p:txEl>
                                          </p:spTgt>
                                        </p:tgtEl>
                                        <p:attrNameLst>
                                          <p:attrName>style.visibility</p:attrName>
                                        </p:attrNameLst>
                                      </p:cBhvr>
                                      <p:to>
                                        <p:strVal val="visible"/>
                                      </p:to>
                                    </p:set>
                                    <p:animEffect transition="in" filter="barn(inVertical)">
                                      <p:cBhvr>
                                        <p:cTn id="18" dur="500"/>
                                        <p:tgtEl>
                                          <p:spTgt spid="11267">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11267">
                                            <p:txEl>
                                              <p:pRg st="4" end="4"/>
                                            </p:txEl>
                                          </p:spTgt>
                                        </p:tgtEl>
                                        <p:attrNameLst>
                                          <p:attrName>style.visibility</p:attrName>
                                        </p:attrNameLst>
                                      </p:cBhvr>
                                      <p:to>
                                        <p:strVal val="visible"/>
                                      </p:to>
                                    </p:set>
                                    <p:animEffect transition="in" filter="barn(inVertical)">
                                      <p:cBhvr>
                                        <p:cTn id="23" dur="500"/>
                                        <p:tgtEl>
                                          <p:spTgt spid="11267">
                                            <p:txEl>
                                              <p:pRg st="4" end="4"/>
                                            </p:txEl>
                                          </p:spTgt>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11267">
                                            <p:txEl>
                                              <p:pRg st="5" end="5"/>
                                            </p:txEl>
                                          </p:spTgt>
                                        </p:tgtEl>
                                        <p:attrNameLst>
                                          <p:attrName>style.visibility</p:attrName>
                                        </p:attrNameLst>
                                      </p:cBhvr>
                                      <p:to>
                                        <p:strVal val="visible"/>
                                      </p:to>
                                    </p:set>
                                    <p:animEffect transition="in" filter="barn(inVertical)">
                                      <p:cBhvr>
                                        <p:cTn id="26" dur="500"/>
                                        <p:tgtEl>
                                          <p:spTgt spid="11267">
                                            <p:txEl>
                                              <p:pRg st="5" end="5"/>
                                            </p:txEl>
                                          </p:spTgt>
                                        </p:tgtEl>
                                      </p:cBhvr>
                                    </p:animEffect>
                                  </p:childTnLst>
                                </p:cTn>
                              </p:par>
                              <p:par>
                                <p:cTn id="27" presetID="16" presetClass="entr" presetSubtype="21" fill="hold" grpId="0" nodeType="withEffect">
                                  <p:stCondLst>
                                    <p:cond delay="0"/>
                                  </p:stCondLst>
                                  <p:childTnLst>
                                    <p:set>
                                      <p:cBhvr>
                                        <p:cTn id="28" dur="1" fill="hold">
                                          <p:stCondLst>
                                            <p:cond delay="0"/>
                                          </p:stCondLst>
                                        </p:cTn>
                                        <p:tgtEl>
                                          <p:spTgt spid="11267">
                                            <p:txEl>
                                              <p:pRg st="6" end="6"/>
                                            </p:txEl>
                                          </p:spTgt>
                                        </p:tgtEl>
                                        <p:attrNameLst>
                                          <p:attrName>style.visibility</p:attrName>
                                        </p:attrNameLst>
                                      </p:cBhvr>
                                      <p:to>
                                        <p:strVal val="visible"/>
                                      </p:to>
                                    </p:set>
                                    <p:animEffect transition="in" filter="barn(inVertical)">
                                      <p:cBhvr>
                                        <p:cTn id="29" dur="500"/>
                                        <p:tgtEl>
                                          <p:spTgt spid="11267">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grpId="0" nodeType="clickEffect">
                                  <p:stCondLst>
                                    <p:cond delay="0"/>
                                  </p:stCondLst>
                                  <p:childTnLst>
                                    <p:set>
                                      <p:cBhvr>
                                        <p:cTn id="33" dur="1" fill="hold">
                                          <p:stCondLst>
                                            <p:cond delay="0"/>
                                          </p:stCondLst>
                                        </p:cTn>
                                        <p:tgtEl>
                                          <p:spTgt spid="11267">
                                            <p:txEl>
                                              <p:pRg st="7" end="7"/>
                                            </p:txEl>
                                          </p:spTgt>
                                        </p:tgtEl>
                                        <p:attrNameLst>
                                          <p:attrName>style.visibility</p:attrName>
                                        </p:attrNameLst>
                                      </p:cBhvr>
                                      <p:to>
                                        <p:strVal val="visible"/>
                                      </p:to>
                                    </p:set>
                                    <p:animEffect transition="in" filter="barn(inVertical)">
                                      <p:cBhvr>
                                        <p:cTn id="34" dur="500"/>
                                        <p:tgtEl>
                                          <p:spTgt spid="1126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826" name="Rectangle 2">
            <a:extLst>
              <a:ext uri="{FF2B5EF4-FFF2-40B4-BE49-F238E27FC236}">
                <a16:creationId xmlns:a16="http://schemas.microsoft.com/office/drawing/2014/main" id="{1190F64E-FFCF-4BE0-81C7-9337304EEFCA}"/>
              </a:ext>
            </a:extLst>
          </p:cNvPr>
          <p:cNvSpPr>
            <a:spLocks noGrp="1" noChangeArrowheads="1"/>
          </p:cNvSpPr>
          <p:nvPr>
            <p:ph type="title"/>
          </p:nvPr>
        </p:nvSpPr>
        <p:spPr>
          <a:xfrm>
            <a:off x="2292350" y="65088"/>
            <a:ext cx="8077200" cy="609600"/>
          </a:xfrm>
        </p:spPr>
        <p:txBody>
          <a:bodyPr>
            <a:normAutofit fontScale="90000"/>
          </a:bodyPr>
          <a:lstStyle/>
          <a:p>
            <a:pPr>
              <a:defRPr/>
            </a:pPr>
            <a:r>
              <a:rPr lang="en-US" dirty="0">
                <a:effectLst>
                  <a:outerShdw blurRad="38100" dist="38100" dir="2700000" algn="tl">
                    <a:srgbClr val="C0C0C0"/>
                  </a:outerShdw>
                </a:effectLst>
              </a:rPr>
              <a:t>Entity Sets -- </a:t>
            </a:r>
            <a:r>
              <a:rPr lang="en-US" i="1" dirty="0">
                <a:effectLst>
                  <a:outerShdw blurRad="38100" dist="38100" dir="2700000" algn="tl">
                    <a:srgbClr val="C0C0C0"/>
                  </a:outerShdw>
                </a:effectLst>
              </a:rPr>
              <a:t>instructor </a:t>
            </a:r>
            <a:r>
              <a:rPr lang="en-US" dirty="0">
                <a:effectLst>
                  <a:outerShdw blurRad="38100" dist="38100" dir="2700000" algn="tl">
                    <a:srgbClr val="C0C0C0"/>
                  </a:outerShdw>
                </a:effectLst>
              </a:rPr>
              <a:t>and </a:t>
            </a:r>
            <a:r>
              <a:rPr lang="en-US" i="1" dirty="0">
                <a:effectLst>
                  <a:outerShdw blurRad="38100" dist="38100" dir="2700000" algn="tl">
                    <a:srgbClr val="C0C0C0"/>
                  </a:outerShdw>
                </a:effectLst>
              </a:rPr>
              <a:t>student</a:t>
            </a:r>
            <a:endParaRPr lang="en-US" dirty="0">
              <a:effectLst>
                <a:outerShdw blurRad="38100" dist="38100" dir="2700000" algn="tl">
                  <a:srgbClr val="C0C0C0"/>
                </a:outerShdw>
              </a:effectLst>
            </a:endParaRPr>
          </a:p>
        </p:txBody>
      </p:sp>
      <p:sp>
        <p:nvSpPr>
          <p:cNvPr id="12291" name="Text Box 3">
            <a:extLst>
              <a:ext uri="{FF2B5EF4-FFF2-40B4-BE49-F238E27FC236}">
                <a16:creationId xmlns:a16="http://schemas.microsoft.com/office/drawing/2014/main" id="{6B7053EE-9252-42C5-8D92-4B159E98CE6C}"/>
              </a:ext>
            </a:extLst>
          </p:cNvPr>
          <p:cNvSpPr txBox="1">
            <a:spLocks noChangeArrowheads="1"/>
          </p:cNvSpPr>
          <p:nvPr/>
        </p:nvSpPr>
        <p:spPr bwMode="auto">
          <a:xfrm>
            <a:off x="1130300" y="1216024"/>
            <a:ext cx="896778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r>
              <a:rPr lang="en-US" altLang="en-US" sz="1800" dirty="0" err="1">
                <a:latin typeface="Arial" panose="020B0604020202020204" pitchFamily="34" charset="0"/>
                <a:cs typeface="Arial" panose="020B0604020202020204" pitchFamily="34" charset="0"/>
              </a:rPr>
              <a:t>instructor_ID</a:t>
            </a:r>
            <a:r>
              <a:rPr lang="en-US" altLang="en-US" sz="1800" dirty="0">
                <a:latin typeface="Arial" panose="020B0604020202020204" pitchFamily="34" charset="0"/>
                <a:cs typeface="Arial" panose="020B0604020202020204" pitchFamily="34" charset="0"/>
              </a:rPr>
              <a:t>  </a:t>
            </a:r>
            <a:r>
              <a:rPr lang="en-US" altLang="en-US" sz="1800" dirty="0" err="1">
                <a:latin typeface="Arial" panose="020B0604020202020204" pitchFamily="34" charset="0"/>
                <a:cs typeface="Arial" panose="020B0604020202020204" pitchFamily="34" charset="0"/>
              </a:rPr>
              <a:t>instructor_name</a:t>
            </a:r>
            <a:r>
              <a:rPr lang="en-US" altLang="en-US" sz="1800" dirty="0">
                <a:latin typeface="Arial" panose="020B0604020202020204" pitchFamily="34" charset="0"/>
                <a:cs typeface="Arial" panose="020B0604020202020204" pitchFamily="34" charset="0"/>
              </a:rPr>
              <a:t>                                    student-ID   </a:t>
            </a:r>
            <a:r>
              <a:rPr lang="en-US" altLang="en-US" sz="1800" dirty="0" err="1">
                <a:latin typeface="Arial" panose="020B0604020202020204" pitchFamily="34" charset="0"/>
                <a:cs typeface="Arial" panose="020B0604020202020204" pitchFamily="34" charset="0"/>
              </a:rPr>
              <a:t>student_name</a:t>
            </a:r>
            <a:endParaRPr lang="en-US" altLang="en-US" sz="1800" dirty="0">
              <a:latin typeface="Arial" panose="020B0604020202020204" pitchFamily="34" charset="0"/>
              <a:cs typeface="Arial" panose="020B0604020202020204" pitchFamily="34" charset="0"/>
            </a:endParaRPr>
          </a:p>
        </p:txBody>
      </p:sp>
      <p:pic>
        <p:nvPicPr>
          <p:cNvPr id="12292" name="Picture 6">
            <a:extLst>
              <a:ext uri="{FF2B5EF4-FFF2-40B4-BE49-F238E27FC236}">
                <a16:creationId xmlns:a16="http://schemas.microsoft.com/office/drawing/2014/main" id="{CABF4B77-EADE-444D-B16B-0CECDA3496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30300" y="1679574"/>
            <a:ext cx="8077200" cy="44976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2291"/>
                                        </p:tgtEl>
                                        <p:attrNameLst>
                                          <p:attrName>style.visibility</p:attrName>
                                        </p:attrNameLst>
                                      </p:cBhvr>
                                      <p:to>
                                        <p:strVal val="visible"/>
                                      </p:to>
                                    </p:set>
                                    <p:animEffect transition="in" filter="wipe(down)">
                                      <p:cBhvr>
                                        <p:cTn id="7" dur="500"/>
                                        <p:tgtEl>
                                          <p:spTgt spid="122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874" name="Rectangle 2">
            <a:extLst>
              <a:ext uri="{FF2B5EF4-FFF2-40B4-BE49-F238E27FC236}">
                <a16:creationId xmlns:a16="http://schemas.microsoft.com/office/drawing/2014/main" id="{F4E8749D-BE32-45CE-8AB5-DC773202D936}"/>
              </a:ext>
            </a:extLst>
          </p:cNvPr>
          <p:cNvSpPr>
            <a:spLocks noGrp="1" noChangeArrowheads="1"/>
          </p:cNvSpPr>
          <p:nvPr>
            <p:ph type="title"/>
          </p:nvPr>
        </p:nvSpPr>
        <p:spPr/>
        <p:txBody>
          <a:bodyPr/>
          <a:lstStyle/>
          <a:p>
            <a:pPr>
              <a:defRPr/>
            </a:pPr>
            <a:r>
              <a:rPr lang="en-US" dirty="0">
                <a:ea typeface="+mj-ea"/>
              </a:rPr>
              <a:t>Relationship Sets</a:t>
            </a:r>
          </a:p>
        </p:txBody>
      </p:sp>
      <p:sp>
        <p:nvSpPr>
          <p:cNvPr id="13315" name="Rectangle 3">
            <a:extLst>
              <a:ext uri="{FF2B5EF4-FFF2-40B4-BE49-F238E27FC236}">
                <a16:creationId xmlns:a16="http://schemas.microsoft.com/office/drawing/2014/main" id="{1207EE4A-9618-46BC-A8E6-7CBCAD818252}"/>
              </a:ext>
            </a:extLst>
          </p:cNvPr>
          <p:cNvSpPr>
            <a:spLocks noGrp="1" noChangeArrowheads="1"/>
          </p:cNvSpPr>
          <p:nvPr>
            <p:ph type="body" idx="1"/>
          </p:nvPr>
        </p:nvSpPr>
        <p:spPr>
          <a:xfrm>
            <a:off x="423948" y="1222374"/>
            <a:ext cx="11272751" cy="5521325"/>
          </a:xfrm>
        </p:spPr>
        <p:txBody>
          <a:bodyPr>
            <a:normAutofit/>
          </a:bodyPr>
          <a:lstStyle/>
          <a:p>
            <a:pPr>
              <a:tabLst>
                <a:tab pos="1536700" algn="ctr"/>
                <a:tab pos="3543300" algn="ctr"/>
                <a:tab pos="5481638" algn="ctr"/>
              </a:tabLst>
            </a:pPr>
            <a:r>
              <a:rPr lang="en-US" altLang="en-US" dirty="0">
                <a:ea typeface="ＭＳ Ｐゴシック" panose="020B0600070205080204" pitchFamily="34" charset="-128"/>
              </a:rPr>
              <a:t>A </a:t>
            </a:r>
            <a:r>
              <a:rPr lang="en-US" altLang="en-US" b="1" dirty="0">
                <a:solidFill>
                  <a:srgbClr val="000099"/>
                </a:solidFill>
                <a:ea typeface="ＭＳ Ｐゴシック" panose="020B0600070205080204" pitchFamily="34" charset="-128"/>
              </a:rPr>
              <a:t>relationship</a:t>
            </a:r>
            <a:r>
              <a:rPr lang="en-US" altLang="en-US" dirty="0">
                <a:ea typeface="ＭＳ Ｐゴシック" panose="020B0600070205080204" pitchFamily="34" charset="-128"/>
              </a:rPr>
              <a:t> is an association among several entities</a:t>
            </a:r>
          </a:p>
          <a:p>
            <a:pPr>
              <a:buNone/>
              <a:tabLst>
                <a:tab pos="1536700" algn="ctr"/>
                <a:tab pos="3543300" algn="ctr"/>
                <a:tab pos="5481638" algn="ctr"/>
              </a:tabLst>
            </a:pPr>
            <a:r>
              <a:rPr lang="en-US" altLang="en-US" dirty="0">
                <a:ea typeface="ＭＳ Ｐゴシック" panose="020B0600070205080204" pitchFamily="34" charset="-128"/>
              </a:rPr>
              <a:t>	Example:</a:t>
            </a:r>
            <a:br>
              <a:rPr lang="en-US" altLang="en-US" dirty="0">
                <a:ea typeface="ＭＳ Ｐゴシック" panose="020B0600070205080204" pitchFamily="34" charset="-128"/>
              </a:rPr>
            </a:br>
            <a:r>
              <a:rPr lang="en-US" altLang="en-US" dirty="0">
                <a:ea typeface="ＭＳ Ｐゴシック" panose="020B0600070205080204" pitchFamily="34" charset="-128"/>
              </a:rPr>
              <a:t>	 44553 (Peltier</a:t>
            </a:r>
            <a:r>
              <a:rPr lang="en-US" altLang="en-US" u="sng" dirty="0">
                <a:ea typeface="ＭＳ Ｐゴシック" panose="020B0600070205080204" pitchFamily="34" charset="-128"/>
              </a:rPr>
              <a:t>)</a:t>
            </a:r>
            <a:r>
              <a:rPr lang="en-US" altLang="en-US" dirty="0">
                <a:ea typeface="ＭＳ Ｐゴシック" panose="020B0600070205080204" pitchFamily="34" charset="-128"/>
              </a:rPr>
              <a:t> 	</a:t>
            </a:r>
            <a:r>
              <a:rPr lang="en-US" altLang="en-US" b="1" i="1" u="sng" dirty="0">
                <a:solidFill>
                  <a:schemeClr val="accent1">
                    <a:lumMod val="50000"/>
                  </a:schemeClr>
                </a:solidFill>
                <a:ea typeface="ＭＳ Ｐゴシック" panose="020B0600070205080204" pitchFamily="34" charset="-128"/>
              </a:rPr>
              <a:t>advisor</a:t>
            </a:r>
            <a:r>
              <a:rPr lang="en-US" altLang="en-US" dirty="0">
                <a:ea typeface="ＭＳ Ｐゴシック" panose="020B0600070205080204" pitchFamily="34" charset="-128"/>
              </a:rPr>
              <a:t>	 22222 (</a:t>
            </a:r>
            <a:r>
              <a:rPr lang="en-US" altLang="en-US" u="sng" dirty="0">
                <a:ea typeface="ＭＳ Ｐゴシック" panose="020B0600070205080204" pitchFamily="34" charset="-128"/>
              </a:rPr>
              <a:t>Einstein)</a:t>
            </a:r>
            <a:r>
              <a:rPr lang="en-US" altLang="en-US" dirty="0">
                <a:ea typeface="ＭＳ Ｐゴシック" panose="020B0600070205080204" pitchFamily="34" charset="-128"/>
              </a:rPr>
              <a:t> </a:t>
            </a:r>
            <a:br>
              <a:rPr lang="en-US" altLang="en-US" u="sng" dirty="0">
                <a:ea typeface="ＭＳ Ｐゴシック" panose="020B0600070205080204" pitchFamily="34" charset="-128"/>
              </a:rPr>
            </a:br>
            <a:r>
              <a:rPr lang="en-US" altLang="en-US" dirty="0">
                <a:ea typeface="ＭＳ Ｐゴシック" panose="020B0600070205080204" pitchFamily="34" charset="-128"/>
              </a:rPr>
              <a:t>	 </a:t>
            </a:r>
            <a:r>
              <a:rPr lang="en-US" altLang="en-US" i="1" dirty="0">
                <a:ea typeface="ＭＳ Ｐゴシック" panose="020B0600070205080204" pitchFamily="34" charset="-128"/>
              </a:rPr>
              <a:t>student</a:t>
            </a:r>
            <a:r>
              <a:rPr lang="en-US" altLang="en-US" dirty="0">
                <a:ea typeface="ＭＳ Ｐゴシック" panose="020B0600070205080204" pitchFamily="34" charset="-128"/>
              </a:rPr>
              <a:t> entity	  </a:t>
            </a:r>
            <a:r>
              <a:rPr lang="en-US" altLang="en-US" b="1" dirty="0">
                <a:solidFill>
                  <a:schemeClr val="accent1">
                    <a:lumMod val="50000"/>
                  </a:schemeClr>
                </a:solidFill>
                <a:ea typeface="ＭＳ Ｐゴシック" panose="020B0600070205080204" pitchFamily="34" charset="-128"/>
              </a:rPr>
              <a:t>relationship</a:t>
            </a:r>
            <a:r>
              <a:rPr lang="en-US" altLang="en-US" dirty="0">
                <a:ea typeface="ＭＳ Ｐゴシック" panose="020B0600070205080204" pitchFamily="34" charset="-128"/>
              </a:rPr>
              <a:t> set	 </a:t>
            </a:r>
            <a:r>
              <a:rPr lang="en-US" altLang="en-US" i="1" dirty="0">
                <a:ea typeface="ＭＳ Ｐゴシック" panose="020B0600070205080204" pitchFamily="34" charset="-128"/>
              </a:rPr>
              <a:t>instructor</a:t>
            </a:r>
            <a:r>
              <a:rPr lang="en-US" altLang="en-US" dirty="0">
                <a:ea typeface="ＭＳ Ｐゴシック" panose="020B0600070205080204" pitchFamily="34" charset="-128"/>
              </a:rPr>
              <a:t> entity</a:t>
            </a:r>
          </a:p>
          <a:p>
            <a:pPr>
              <a:tabLst>
                <a:tab pos="1536700" algn="ctr"/>
                <a:tab pos="3543300" algn="ctr"/>
                <a:tab pos="5481638" algn="ctr"/>
              </a:tabLst>
            </a:pPr>
            <a:r>
              <a:rPr lang="en-US" altLang="en-US" dirty="0">
                <a:ea typeface="ＭＳ Ｐゴシック" panose="020B0600070205080204" pitchFamily="34" charset="-128"/>
              </a:rPr>
              <a:t>A </a:t>
            </a:r>
            <a:r>
              <a:rPr lang="en-US" altLang="en-US" b="1" dirty="0">
                <a:solidFill>
                  <a:srgbClr val="000099"/>
                </a:solidFill>
                <a:ea typeface="ＭＳ Ｐゴシック" panose="020B0600070205080204" pitchFamily="34" charset="-128"/>
              </a:rPr>
              <a:t>relationship set</a:t>
            </a:r>
            <a:r>
              <a:rPr lang="en-US" altLang="en-US" dirty="0">
                <a:ea typeface="ＭＳ Ｐゴシック" panose="020B0600070205080204" pitchFamily="34" charset="-128"/>
              </a:rPr>
              <a:t> is a mathematical relation among </a:t>
            </a:r>
            <a:r>
              <a:rPr lang="en-US" altLang="en-US" i="1" dirty="0">
                <a:ea typeface="ＭＳ Ｐゴシック" panose="020B0600070205080204" pitchFamily="34" charset="-128"/>
              </a:rPr>
              <a:t>n</a:t>
            </a:r>
            <a:r>
              <a:rPr lang="en-US" altLang="en-US" dirty="0">
                <a:ea typeface="ＭＳ Ｐゴシック" panose="020B0600070205080204" pitchFamily="34" charset="-128"/>
              </a:rPr>
              <a:t> </a:t>
            </a:r>
            <a:r>
              <a:rPr lang="en-US" altLang="en-US" dirty="0">
                <a:ea typeface="ＭＳ Ｐゴシック" panose="020B0600070205080204" pitchFamily="34" charset="-128"/>
                <a:sym typeface="Symbol" panose="05050102010706020507" pitchFamily="18" charset="2"/>
              </a:rPr>
              <a:t> 2 entities, each taken from entity sets</a:t>
            </a:r>
          </a:p>
          <a:p>
            <a:pPr>
              <a:buNone/>
              <a:tabLst>
                <a:tab pos="1536700" algn="ctr"/>
                <a:tab pos="3543300" algn="ctr"/>
                <a:tab pos="5481638" algn="ctr"/>
              </a:tabLst>
            </a:pPr>
            <a:r>
              <a:rPr lang="en-US" altLang="en-US" dirty="0">
                <a:ea typeface="ＭＳ Ｐゴシック" panose="020B0600070205080204" pitchFamily="34" charset="-128"/>
                <a:sym typeface="Symbol" panose="05050102010706020507" pitchFamily="18" charset="2"/>
              </a:rPr>
              <a:t>			{(</a:t>
            </a:r>
            <a:r>
              <a:rPr lang="en-US" altLang="en-US" i="1" dirty="0">
                <a:ea typeface="ＭＳ Ｐゴシック" panose="020B0600070205080204" pitchFamily="34" charset="-128"/>
                <a:sym typeface="Symbol" panose="05050102010706020507" pitchFamily="18" charset="2"/>
              </a:rPr>
              <a:t>e</a:t>
            </a:r>
            <a:r>
              <a:rPr lang="en-US" altLang="en-US" baseline="-25000" dirty="0">
                <a:ea typeface="ＭＳ Ｐゴシック" panose="020B0600070205080204" pitchFamily="34" charset="-128"/>
                <a:sym typeface="Symbol" panose="05050102010706020507" pitchFamily="18" charset="2"/>
              </a:rPr>
              <a:t>1</a:t>
            </a:r>
            <a:r>
              <a:rPr lang="en-US" altLang="en-US" dirty="0">
                <a:ea typeface="ＭＳ Ｐゴシック" panose="020B0600070205080204" pitchFamily="34" charset="-128"/>
                <a:sym typeface="Symbol" panose="05050102010706020507" pitchFamily="18" charset="2"/>
              </a:rPr>
              <a:t>, </a:t>
            </a:r>
            <a:r>
              <a:rPr lang="en-US" altLang="en-US" i="1" dirty="0">
                <a:ea typeface="ＭＳ Ｐゴシック" panose="020B0600070205080204" pitchFamily="34" charset="-128"/>
                <a:sym typeface="Symbol" panose="05050102010706020507" pitchFamily="18" charset="2"/>
              </a:rPr>
              <a:t>e</a:t>
            </a:r>
            <a:r>
              <a:rPr lang="en-US" altLang="en-US" baseline="-25000" dirty="0">
                <a:ea typeface="ＭＳ Ｐゴシック" panose="020B0600070205080204" pitchFamily="34" charset="-128"/>
                <a:sym typeface="Symbol" panose="05050102010706020507" pitchFamily="18" charset="2"/>
              </a:rPr>
              <a:t>2</a:t>
            </a:r>
            <a:r>
              <a:rPr lang="en-US" altLang="en-US" dirty="0">
                <a:ea typeface="ＭＳ Ｐゴシック" panose="020B0600070205080204" pitchFamily="34" charset="-128"/>
                <a:sym typeface="Symbol" panose="05050102010706020507" pitchFamily="18" charset="2"/>
              </a:rPr>
              <a:t>, … </a:t>
            </a:r>
            <a:r>
              <a:rPr lang="en-US" altLang="en-US" i="1" dirty="0" err="1">
                <a:ea typeface="ＭＳ Ｐゴシック" panose="020B0600070205080204" pitchFamily="34" charset="-128"/>
                <a:sym typeface="Symbol" panose="05050102010706020507" pitchFamily="18" charset="2"/>
              </a:rPr>
              <a:t>e</a:t>
            </a:r>
            <a:r>
              <a:rPr lang="en-US" altLang="en-US" i="1" baseline="-25000" dirty="0" err="1">
                <a:ea typeface="ＭＳ Ｐゴシック" panose="020B0600070205080204" pitchFamily="34" charset="-128"/>
                <a:sym typeface="Symbol" panose="05050102010706020507" pitchFamily="18" charset="2"/>
              </a:rPr>
              <a:t>n</a:t>
            </a:r>
            <a:r>
              <a:rPr lang="en-US" altLang="en-US" dirty="0">
                <a:ea typeface="ＭＳ Ｐゴシック" panose="020B0600070205080204" pitchFamily="34" charset="-128"/>
                <a:sym typeface="Symbol" panose="05050102010706020507" pitchFamily="18" charset="2"/>
              </a:rPr>
              <a:t>) | </a:t>
            </a:r>
            <a:r>
              <a:rPr lang="en-US" altLang="en-US" i="1" dirty="0">
                <a:ea typeface="ＭＳ Ｐゴシック" panose="020B0600070205080204" pitchFamily="34" charset="-128"/>
                <a:sym typeface="Symbol" panose="05050102010706020507" pitchFamily="18" charset="2"/>
              </a:rPr>
              <a:t>e</a:t>
            </a:r>
            <a:r>
              <a:rPr lang="en-US" altLang="en-US" baseline="-25000" dirty="0">
                <a:ea typeface="ＭＳ Ｐゴシック" panose="020B0600070205080204" pitchFamily="34" charset="-128"/>
                <a:sym typeface="Symbol" panose="05050102010706020507" pitchFamily="18" charset="2"/>
              </a:rPr>
              <a:t>1</a:t>
            </a:r>
            <a:r>
              <a:rPr lang="en-US" altLang="en-US" dirty="0">
                <a:ea typeface="ＭＳ Ｐゴシック" panose="020B0600070205080204" pitchFamily="34" charset="-128"/>
                <a:sym typeface="Symbol" panose="05050102010706020507" pitchFamily="18" charset="2"/>
              </a:rPr>
              <a:t>   </a:t>
            </a:r>
            <a:r>
              <a:rPr lang="en-US" altLang="en-US" i="1" dirty="0">
                <a:ea typeface="ＭＳ Ｐゴシック" panose="020B0600070205080204" pitchFamily="34" charset="-128"/>
                <a:sym typeface="Symbol" panose="05050102010706020507" pitchFamily="18" charset="2"/>
              </a:rPr>
              <a:t>E</a:t>
            </a:r>
            <a:r>
              <a:rPr lang="en-US" altLang="en-US" baseline="-25000" dirty="0">
                <a:ea typeface="ＭＳ Ｐゴシック" panose="020B0600070205080204" pitchFamily="34" charset="-128"/>
                <a:sym typeface="Symbol" panose="05050102010706020507" pitchFamily="18" charset="2"/>
              </a:rPr>
              <a:t>1</a:t>
            </a:r>
            <a:r>
              <a:rPr lang="en-US" altLang="en-US" dirty="0">
                <a:ea typeface="ＭＳ Ｐゴシック" panose="020B0600070205080204" pitchFamily="34" charset="-128"/>
                <a:sym typeface="Symbol" panose="05050102010706020507" pitchFamily="18" charset="2"/>
              </a:rPr>
              <a:t>, </a:t>
            </a:r>
            <a:r>
              <a:rPr lang="en-US" altLang="en-US" i="1" dirty="0">
                <a:ea typeface="ＭＳ Ｐゴシック" panose="020B0600070205080204" pitchFamily="34" charset="-128"/>
                <a:sym typeface="Symbol" panose="05050102010706020507" pitchFamily="18" charset="2"/>
              </a:rPr>
              <a:t>e</a:t>
            </a:r>
            <a:r>
              <a:rPr lang="en-US" altLang="en-US" baseline="-25000" dirty="0">
                <a:ea typeface="ＭＳ Ｐゴシック" panose="020B0600070205080204" pitchFamily="34" charset="-128"/>
                <a:sym typeface="Symbol" panose="05050102010706020507" pitchFamily="18" charset="2"/>
              </a:rPr>
              <a:t>2</a:t>
            </a:r>
            <a:r>
              <a:rPr lang="en-US" altLang="en-US" dirty="0">
                <a:ea typeface="ＭＳ Ｐゴシック" panose="020B0600070205080204" pitchFamily="34" charset="-128"/>
                <a:sym typeface="Symbol" panose="05050102010706020507" pitchFamily="18" charset="2"/>
              </a:rPr>
              <a:t>   </a:t>
            </a:r>
            <a:r>
              <a:rPr lang="en-US" altLang="en-US" i="1" dirty="0">
                <a:ea typeface="ＭＳ Ｐゴシック" panose="020B0600070205080204" pitchFamily="34" charset="-128"/>
                <a:sym typeface="Symbol" panose="05050102010706020507" pitchFamily="18" charset="2"/>
              </a:rPr>
              <a:t>E</a:t>
            </a:r>
            <a:r>
              <a:rPr lang="en-US" altLang="en-US" baseline="-25000" dirty="0">
                <a:ea typeface="ＭＳ Ｐゴシック" panose="020B0600070205080204" pitchFamily="34" charset="-128"/>
                <a:sym typeface="Symbol" panose="05050102010706020507" pitchFamily="18" charset="2"/>
              </a:rPr>
              <a:t>2</a:t>
            </a:r>
            <a:r>
              <a:rPr lang="en-US" altLang="en-US" dirty="0">
                <a:ea typeface="ＭＳ Ｐゴシック" panose="020B0600070205080204" pitchFamily="34" charset="-128"/>
                <a:sym typeface="Symbol" panose="05050102010706020507" pitchFamily="18" charset="2"/>
              </a:rPr>
              <a:t>, …, </a:t>
            </a:r>
            <a:r>
              <a:rPr lang="en-US" altLang="en-US" i="1" dirty="0" err="1">
                <a:ea typeface="ＭＳ Ｐゴシック" panose="020B0600070205080204" pitchFamily="34" charset="-128"/>
                <a:sym typeface="Symbol" panose="05050102010706020507" pitchFamily="18" charset="2"/>
              </a:rPr>
              <a:t>e</a:t>
            </a:r>
            <a:r>
              <a:rPr lang="en-US" altLang="en-US" i="1" baseline="-25000" dirty="0" err="1">
                <a:ea typeface="ＭＳ Ｐゴシック" panose="020B0600070205080204" pitchFamily="34" charset="-128"/>
                <a:sym typeface="Symbol" panose="05050102010706020507" pitchFamily="18" charset="2"/>
              </a:rPr>
              <a:t>n</a:t>
            </a:r>
            <a:r>
              <a:rPr lang="en-US" altLang="en-US" dirty="0">
                <a:ea typeface="ＭＳ Ｐゴシック" panose="020B0600070205080204" pitchFamily="34" charset="-128"/>
                <a:sym typeface="Symbol" panose="05050102010706020507" pitchFamily="18" charset="2"/>
              </a:rPr>
              <a:t>   </a:t>
            </a:r>
            <a:r>
              <a:rPr lang="en-US" altLang="en-US" i="1" dirty="0" err="1">
                <a:ea typeface="ＭＳ Ｐゴシック" panose="020B0600070205080204" pitchFamily="34" charset="-128"/>
                <a:sym typeface="Symbol" panose="05050102010706020507" pitchFamily="18" charset="2"/>
              </a:rPr>
              <a:t>E</a:t>
            </a:r>
            <a:r>
              <a:rPr lang="en-US" altLang="en-US" i="1" baseline="-25000" dirty="0" err="1">
                <a:ea typeface="ＭＳ Ｐゴシック" panose="020B0600070205080204" pitchFamily="34" charset="-128"/>
                <a:sym typeface="Symbol" panose="05050102010706020507" pitchFamily="18" charset="2"/>
              </a:rPr>
              <a:t>n</a:t>
            </a:r>
            <a:r>
              <a:rPr lang="en-US" altLang="en-US" dirty="0">
                <a:ea typeface="ＭＳ Ｐゴシック" panose="020B0600070205080204" pitchFamily="34" charset="-128"/>
                <a:sym typeface="Symbol" panose="05050102010706020507" pitchFamily="18" charset="2"/>
              </a:rPr>
              <a:t>}</a:t>
            </a:r>
            <a:br>
              <a:rPr lang="en-US" altLang="en-US" dirty="0">
                <a:ea typeface="ＭＳ Ｐゴシック" panose="020B0600070205080204" pitchFamily="34" charset="-128"/>
                <a:sym typeface="Symbol" panose="05050102010706020507" pitchFamily="18" charset="2"/>
              </a:rPr>
            </a:br>
            <a:br>
              <a:rPr lang="en-US" altLang="en-US" dirty="0">
                <a:ea typeface="ＭＳ Ｐゴシック" panose="020B0600070205080204" pitchFamily="34" charset="-128"/>
                <a:sym typeface="Symbol" panose="05050102010706020507" pitchFamily="18" charset="2"/>
              </a:rPr>
            </a:br>
            <a:r>
              <a:rPr lang="en-US" altLang="en-US" dirty="0">
                <a:ea typeface="ＭＳ Ｐゴシック" panose="020B0600070205080204" pitchFamily="34" charset="-128"/>
                <a:sym typeface="Symbol" panose="05050102010706020507" pitchFamily="18" charset="2"/>
              </a:rPr>
              <a:t>where (</a:t>
            </a:r>
            <a:r>
              <a:rPr lang="en-US" altLang="en-US" i="1" dirty="0">
                <a:ea typeface="ＭＳ Ｐゴシック" panose="020B0600070205080204" pitchFamily="34" charset="-128"/>
                <a:sym typeface="Symbol" panose="05050102010706020507" pitchFamily="18" charset="2"/>
              </a:rPr>
              <a:t>e</a:t>
            </a:r>
            <a:r>
              <a:rPr lang="en-US" altLang="en-US" baseline="-25000" dirty="0">
                <a:ea typeface="ＭＳ Ｐゴシック" panose="020B0600070205080204" pitchFamily="34" charset="-128"/>
                <a:sym typeface="Symbol" panose="05050102010706020507" pitchFamily="18" charset="2"/>
              </a:rPr>
              <a:t>1</a:t>
            </a:r>
            <a:r>
              <a:rPr lang="en-US" altLang="en-US" dirty="0">
                <a:ea typeface="ＭＳ Ｐゴシック" panose="020B0600070205080204" pitchFamily="34" charset="-128"/>
                <a:sym typeface="Symbol" panose="05050102010706020507" pitchFamily="18" charset="2"/>
              </a:rPr>
              <a:t>, </a:t>
            </a:r>
            <a:r>
              <a:rPr lang="en-US" altLang="en-US" i="1" dirty="0">
                <a:ea typeface="ＭＳ Ｐゴシック" panose="020B0600070205080204" pitchFamily="34" charset="-128"/>
                <a:sym typeface="Symbol" panose="05050102010706020507" pitchFamily="18" charset="2"/>
              </a:rPr>
              <a:t>e</a:t>
            </a:r>
            <a:r>
              <a:rPr lang="en-US" altLang="en-US" baseline="-25000" dirty="0">
                <a:ea typeface="ＭＳ Ｐゴシック" panose="020B0600070205080204" pitchFamily="34" charset="-128"/>
                <a:sym typeface="Symbol" panose="05050102010706020507" pitchFamily="18" charset="2"/>
              </a:rPr>
              <a:t>2</a:t>
            </a:r>
            <a:r>
              <a:rPr lang="en-US" altLang="en-US" dirty="0">
                <a:ea typeface="ＭＳ Ｐゴシック" panose="020B0600070205080204" pitchFamily="34" charset="-128"/>
                <a:sym typeface="Symbol" panose="05050102010706020507" pitchFamily="18" charset="2"/>
              </a:rPr>
              <a:t>, …, </a:t>
            </a:r>
            <a:r>
              <a:rPr lang="en-US" altLang="en-US" i="1" dirty="0" err="1">
                <a:ea typeface="ＭＳ Ｐゴシック" panose="020B0600070205080204" pitchFamily="34" charset="-128"/>
                <a:sym typeface="Symbol" panose="05050102010706020507" pitchFamily="18" charset="2"/>
              </a:rPr>
              <a:t>e</a:t>
            </a:r>
            <a:r>
              <a:rPr lang="en-US" altLang="en-US" i="1" baseline="-25000" dirty="0" err="1">
                <a:ea typeface="ＭＳ Ｐゴシック" panose="020B0600070205080204" pitchFamily="34" charset="-128"/>
                <a:sym typeface="Symbol" panose="05050102010706020507" pitchFamily="18" charset="2"/>
              </a:rPr>
              <a:t>n</a:t>
            </a:r>
            <a:r>
              <a:rPr lang="en-US" altLang="en-US" dirty="0">
                <a:ea typeface="ＭＳ Ｐゴシック" panose="020B0600070205080204" pitchFamily="34" charset="-128"/>
                <a:sym typeface="Symbol" panose="05050102010706020507" pitchFamily="18" charset="2"/>
              </a:rPr>
              <a:t>) is a relationship</a:t>
            </a:r>
          </a:p>
          <a:p>
            <a:pPr lvl="1">
              <a:tabLst>
                <a:tab pos="1536700" algn="ctr"/>
                <a:tab pos="3543300" algn="ctr"/>
                <a:tab pos="5481638" algn="ctr"/>
              </a:tabLst>
            </a:pPr>
            <a:r>
              <a:rPr lang="en-US" altLang="en-US" dirty="0">
                <a:ea typeface="ＭＳ Ｐゴシック" panose="020B0600070205080204" pitchFamily="34" charset="-128"/>
                <a:sym typeface="Symbol" panose="05050102010706020507" pitchFamily="18" charset="2"/>
              </a:rPr>
              <a:t>Example: </a:t>
            </a:r>
          </a:p>
          <a:p>
            <a:pPr lvl="1">
              <a:buNone/>
              <a:tabLst>
                <a:tab pos="1536700" algn="ctr"/>
                <a:tab pos="3543300" algn="ctr"/>
                <a:tab pos="5481638" algn="ctr"/>
              </a:tabLst>
            </a:pPr>
            <a:r>
              <a:rPr lang="en-US" altLang="en-US" dirty="0">
                <a:ea typeface="ＭＳ Ｐゴシック" panose="020B0600070205080204" pitchFamily="34" charset="-128"/>
                <a:sym typeface="Symbol" panose="05050102010706020507" pitchFamily="18" charset="2"/>
              </a:rPr>
              <a:t>		        (44553,22222)  </a:t>
            </a:r>
            <a:r>
              <a:rPr lang="en-US" altLang="en-US" i="1" dirty="0">
                <a:ea typeface="ＭＳ Ｐゴシック" panose="020B0600070205080204" pitchFamily="34" charset="-128"/>
                <a:sym typeface="Symbol" panose="05050102010706020507" pitchFamily="18" charset="2"/>
              </a:rPr>
              <a:t>advisor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3315">
                                            <p:txEl>
                                              <p:pRg st="0" end="0"/>
                                            </p:txEl>
                                          </p:spTgt>
                                        </p:tgtEl>
                                        <p:attrNameLst>
                                          <p:attrName>style.visibility</p:attrName>
                                        </p:attrNameLst>
                                      </p:cBhvr>
                                      <p:to>
                                        <p:strVal val="visible"/>
                                      </p:to>
                                    </p:set>
                                    <p:animEffect transition="in" filter="barn(inVertical)">
                                      <p:cBhvr>
                                        <p:cTn id="7" dur="500"/>
                                        <p:tgtEl>
                                          <p:spTgt spid="1331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3315">
                                            <p:txEl>
                                              <p:pRg st="1" end="1"/>
                                            </p:txEl>
                                          </p:spTgt>
                                        </p:tgtEl>
                                        <p:attrNameLst>
                                          <p:attrName>style.visibility</p:attrName>
                                        </p:attrNameLst>
                                      </p:cBhvr>
                                      <p:to>
                                        <p:strVal val="visible"/>
                                      </p:to>
                                    </p:set>
                                    <p:animEffect transition="in" filter="barn(inVertical)">
                                      <p:cBhvr>
                                        <p:cTn id="12" dur="500"/>
                                        <p:tgtEl>
                                          <p:spTgt spid="1331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13315">
                                            <p:txEl>
                                              <p:pRg st="2" end="2"/>
                                            </p:txEl>
                                          </p:spTgt>
                                        </p:tgtEl>
                                        <p:attrNameLst>
                                          <p:attrName>style.visibility</p:attrName>
                                        </p:attrNameLst>
                                      </p:cBhvr>
                                      <p:to>
                                        <p:strVal val="visible"/>
                                      </p:to>
                                    </p:set>
                                    <p:animEffect transition="in" filter="barn(inVertical)">
                                      <p:cBhvr>
                                        <p:cTn id="17" dur="500"/>
                                        <p:tgtEl>
                                          <p:spTgt spid="1331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13315">
                                            <p:txEl>
                                              <p:pRg st="3" end="3"/>
                                            </p:txEl>
                                          </p:spTgt>
                                        </p:tgtEl>
                                        <p:attrNameLst>
                                          <p:attrName>style.visibility</p:attrName>
                                        </p:attrNameLst>
                                      </p:cBhvr>
                                      <p:to>
                                        <p:strVal val="visible"/>
                                      </p:to>
                                    </p:set>
                                    <p:animEffect transition="in" filter="barn(inVertical)">
                                      <p:cBhvr>
                                        <p:cTn id="22" dur="500"/>
                                        <p:tgtEl>
                                          <p:spTgt spid="13315">
                                            <p:txEl>
                                              <p:pRg st="3" end="3"/>
                                            </p:txEl>
                                          </p:spTgt>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13315">
                                            <p:txEl>
                                              <p:pRg st="4" end="4"/>
                                            </p:txEl>
                                          </p:spTgt>
                                        </p:tgtEl>
                                        <p:attrNameLst>
                                          <p:attrName>style.visibility</p:attrName>
                                        </p:attrNameLst>
                                      </p:cBhvr>
                                      <p:to>
                                        <p:strVal val="visible"/>
                                      </p:to>
                                    </p:set>
                                    <p:animEffect transition="in" filter="barn(inVertical)">
                                      <p:cBhvr>
                                        <p:cTn id="25" dur="500"/>
                                        <p:tgtEl>
                                          <p:spTgt spid="13315">
                                            <p:txEl>
                                              <p:pRg st="4" end="4"/>
                                            </p:txEl>
                                          </p:spTgt>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13315">
                                            <p:txEl>
                                              <p:pRg st="5" end="5"/>
                                            </p:txEl>
                                          </p:spTgt>
                                        </p:tgtEl>
                                        <p:attrNameLst>
                                          <p:attrName>style.visibility</p:attrName>
                                        </p:attrNameLst>
                                      </p:cBhvr>
                                      <p:to>
                                        <p:strVal val="visible"/>
                                      </p:to>
                                    </p:set>
                                    <p:animEffect transition="in" filter="barn(inVertical)">
                                      <p:cBhvr>
                                        <p:cTn id="28" dur="500"/>
                                        <p:tgtEl>
                                          <p:spTgt spid="1331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5"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5922" name="Rectangle 2">
            <a:extLst>
              <a:ext uri="{FF2B5EF4-FFF2-40B4-BE49-F238E27FC236}">
                <a16:creationId xmlns:a16="http://schemas.microsoft.com/office/drawing/2014/main" id="{4E66399A-A111-41F0-B046-7B5ADC930BB7}"/>
              </a:ext>
            </a:extLst>
          </p:cNvPr>
          <p:cNvSpPr>
            <a:spLocks noGrp="1" noChangeArrowheads="1"/>
          </p:cNvSpPr>
          <p:nvPr>
            <p:ph type="title"/>
          </p:nvPr>
        </p:nvSpPr>
        <p:spPr>
          <a:xfrm>
            <a:off x="838200" y="365125"/>
            <a:ext cx="10515600" cy="1325563"/>
          </a:xfrm>
        </p:spPr>
        <p:txBody>
          <a:bodyPr/>
          <a:lstStyle/>
          <a:p>
            <a:pPr>
              <a:defRPr/>
            </a:pPr>
            <a:r>
              <a:rPr lang="en-US" dirty="0">
                <a:ea typeface="+mj-ea"/>
              </a:rPr>
              <a:t>Relationship Set </a:t>
            </a:r>
            <a:r>
              <a:rPr lang="en-US" i="1" dirty="0">
                <a:ea typeface="+mj-ea"/>
              </a:rPr>
              <a:t>advisor</a:t>
            </a:r>
          </a:p>
        </p:txBody>
      </p:sp>
      <p:pic>
        <p:nvPicPr>
          <p:cNvPr id="14339" name="Picture 6">
            <a:extLst>
              <a:ext uri="{FF2B5EF4-FFF2-40B4-BE49-F238E27FC236}">
                <a16:creationId xmlns:a16="http://schemas.microsoft.com/office/drawing/2014/main" id="{29A806F3-BEB8-4F56-8145-012041EC0F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6942" y="1316039"/>
            <a:ext cx="9333071" cy="51768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65922"/>
                                        </p:tgtEl>
                                        <p:attrNameLst>
                                          <p:attrName>style.visibility</p:attrName>
                                        </p:attrNameLst>
                                      </p:cBhvr>
                                      <p:to>
                                        <p:strVal val="visible"/>
                                      </p:to>
                                    </p:set>
                                    <p:animEffect transition="in" filter="barn(inVertical)">
                                      <p:cBhvr>
                                        <p:cTn id="7" dur="500"/>
                                        <p:tgtEl>
                                          <p:spTgt spid="4659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592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970" name="Rectangle 2">
            <a:extLst>
              <a:ext uri="{FF2B5EF4-FFF2-40B4-BE49-F238E27FC236}">
                <a16:creationId xmlns:a16="http://schemas.microsoft.com/office/drawing/2014/main" id="{72F2072E-A401-46B3-B703-5397D0DAB149}"/>
              </a:ext>
            </a:extLst>
          </p:cNvPr>
          <p:cNvSpPr>
            <a:spLocks noGrp="1" noChangeArrowheads="1"/>
          </p:cNvSpPr>
          <p:nvPr>
            <p:ph type="title"/>
          </p:nvPr>
        </p:nvSpPr>
        <p:spPr/>
        <p:txBody>
          <a:bodyPr/>
          <a:lstStyle/>
          <a:p>
            <a:pPr>
              <a:defRPr/>
            </a:pPr>
            <a:r>
              <a:rPr lang="en-US" dirty="0">
                <a:ea typeface="+mj-ea"/>
              </a:rPr>
              <a:t>Relationship Sets (Cont.)</a:t>
            </a:r>
          </a:p>
        </p:txBody>
      </p:sp>
      <p:sp>
        <p:nvSpPr>
          <p:cNvPr id="15363" name="Rectangle 3">
            <a:extLst>
              <a:ext uri="{FF2B5EF4-FFF2-40B4-BE49-F238E27FC236}">
                <a16:creationId xmlns:a16="http://schemas.microsoft.com/office/drawing/2014/main" id="{F89CF875-4626-42C8-8A96-ACBF0ACA28DB}"/>
              </a:ext>
            </a:extLst>
          </p:cNvPr>
          <p:cNvSpPr>
            <a:spLocks noGrp="1" noChangeArrowheads="1"/>
          </p:cNvSpPr>
          <p:nvPr>
            <p:ph type="body" idx="1"/>
          </p:nvPr>
        </p:nvSpPr>
        <p:spPr>
          <a:xfrm>
            <a:off x="423949" y="1077914"/>
            <a:ext cx="11344102" cy="2351086"/>
          </a:xfrm>
        </p:spPr>
        <p:txBody>
          <a:bodyPr>
            <a:normAutofit/>
          </a:bodyPr>
          <a:lstStyle/>
          <a:p>
            <a:r>
              <a:rPr lang="en-US" altLang="en-US" dirty="0">
                <a:ea typeface="ＭＳ Ｐゴシック" panose="020B0600070205080204" pitchFamily="34" charset="-128"/>
              </a:rPr>
              <a:t>An </a:t>
            </a:r>
            <a:r>
              <a:rPr lang="en-US" altLang="en-US" dirty="0">
                <a:solidFill>
                  <a:srgbClr val="C00000"/>
                </a:solidFill>
                <a:ea typeface="ＭＳ Ｐゴシック" panose="020B0600070205080204" pitchFamily="34" charset="-128"/>
              </a:rPr>
              <a:t>attribute</a:t>
            </a:r>
            <a:r>
              <a:rPr lang="en-US" altLang="en-US" dirty="0">
                <a:ea typeface="ＭＳ Ｐゴシック" panose="020B0600070205080204" pitchFamily="34" charset="-128"/>
              </a:rPr>
              <a:t> can also be associated with a relationship set.</a:t>
            </a:r>
          </a:p>
          <a:p>
            <a:pPr>
              <a:lnSpc>
                <a:spcPct val="90000"/>
              </a:lnSpc>
            </a:pPr>
            <a:r>
              <a:rPr lang="en-US" altLang="en-US" dirty="0">
                <a:ea typeface="ＭＳ Ｐゴシック" panose="020B0600070205080204" pitchFamily="34" charset="-128"/>
              </a:rPr>
              <a:t>For instance, the </a:t>
            </a:r>
            <a:r>
              <a:rPr lang="en-US" altLang="en-US" i="1" dirty="0">
                <a:ea typeface="ＭＳ Ｐゴシック" panose="020B0600070205080204" pitchFamily="34" charset="-128"/>
              </a:rPr>
              <a:t>advisor </a:t>
            </a:r>
            <a:r>
              <a:rPr lang="en-US" altLang="en-US" dirty="0">
                <a:ea typeface="ＭＳ Ｐゴシック" panose="020B0600070205080204" pitchFamily="34" charset="-128"/>
              </a:rPr>
              <a:t>relationship set between entity sets </a:t>
            </a:r>
            <a:r>
              <a:rPr lang="en-US" altLang="en-US" i="1" dirty="0">
                <a:ea typeface="ＭＳ Ｐゴシック" panose="020B0600070205080204" pitchFamily="34" charset="-128"/>
              </a:rPr>
              <a:t>instructor </a:t>
            </a:r>
            <a:r>
              <a:rPr lang="en-US" altLang="en-US" dirty="0">
                <a:ea typeface="ＭＳ Ｐゴシック" panose="020B0600070205080204" pitchFamily="34" charset="-128"/>
              </a:rPr>
              <a:t>and </a:t>
            </a:r>
            <a:r>
              <a:rPr lang="en-US" altLang="en-US" i="1" dirty="0">
                <a:ea typeface="ＭＳ Ｐゴシック" panose="020B0600070205080204" pitchFamily="34" charset="-128"/>
              </a:rPr>
              <a:t>student </a:t>
            </a:r>
            <a:r>
              <a:rPr lang="en-US" altLang="en-US" dirty="0">
                <a:ea typeface="ＭＳ Ｐゴシック" panose="020B0600070205080204" pitchFamily="34" charset="-128"/>
              </a:rPr>
              <a:t>may have the attribute </a:t>
            </a:r>
            <a:r>
              <a:rPr lang="en-US" altLang="en-US" i="1" dirty="0">
                <a:solidFill>
                  <a:srgbClr val="C00000"/>
                </a:solidFill>
                <a:ea typeface="ＭＳ Ｐゴシック" panose="020B0600070205080204" pitchFamily="34" charset="-128"/>
              </a:rPr>
              <a:t>date</a:t>
            </a:r>
            <a:r>
              <a:rPr lang="en-US" altLang="en-US" i="1" dirty="0">
                <a:ea typeface="ＭＳ Ｐゴシック" panose="020B0600070205080204" pitchFamily="34" charset="-128"/>
              </a:rPr>
              <a:t> </a:t>
            </a:r>
            <a:r>
              <a:rPr lang="en-US" altLang="en-US" dirty="0">
                <a:ea typeface="ＭＳ Ｐゴシック" panose="020B0600070205080204" pitchFamily="34" charset="-128"/>
              </a:rPr>
              <a:t>which tracks when the student started being associated with the advisor</a:t>
            </a:r>
          </a:p>
        </p:txBody>
      </p:sp>
      <p:pic>
        <p:nvPicPr>
          <p:cNvPr id="15364" name="Picture 6">
            <a:extLst>
              <a:ext uri="{FF2B5EF4-FFF2-40B4-BE49-F238E27FC236}">
                <a16:creationId xmlns:a16="http://schemas.microsoft.com/office/drawing/2014/main" id="{5D087B07-65A4-4CEC-86B2-6445F38508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00541" y="3037206"/>
            <a:ext cx="7478434" cy="3546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5363">
                                            <p:txEl>
                                              <p:pRg st="0" end="0"/>
                                            </p:txEl>
                                          </p:spTgt>
                                        </p:tgtEl>
                                        <p:attrNameLst>
                                          <p:attrName>style.visibility</p:attrName>
                                        </p:attrNameLst>
                                      </p:cBhvr>
                                      <p:to>
                                        <p:strVal val="visible"/>
                                      </p:to>
                                    </p:set>
                                    <p:animEffect transition="in" filter="barn(inVertical)">
                                      <p:cBhvr>
                                        <p:cTn id="7" dur="500"/>
                                        <p:tgtEl>
                                          <p:spTgt spid="1536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5363">
                                            <p:txEl>
                                              <p:pRg st="1" end="1"/>
                                            </p:txEl>
                                          </p:spTgt>
                                        </p:tgtEl>
                                        <p:attrNameLst>
                                          <p:attrName>style.visibility</p:attrName>
                                        </p:attrNameLst>
                                      </p:cBhvr>
                                      <p:to>
                                        <p:strVal val="visible"/>
                                      </p:to>
                                    </p:set>
                                    <p:animEffect transition="in" filter="barn(inVertical)">
                                      <p:cBhvr>
                                        <p:cTn id="12" dur="500"/>
                                        <p:tgtEl>
                                          <p:spTgt spid="1536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63" grpId="0" build="p"/>
    </p:bldLst>
  </p:timing>
</p:sld>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857</TotalTime>
  <Words>2060</Words>
  <Application>Microsoft Office PowerPoint</Application>
  <PresentationFormat>Widescreen</PresentationFormat>
  <Paragraphs>209</Paragraphs>
  <Slides>33</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Arial</vt:lpstr>
      <vt:lpstr>Calibri</vt:lpstr>
      <vt:lpstr>Calibri Light</vt:lpstr>
      <vt:lpstr>Helvetica</vt:lpstr>
      <vt:lpstr>Monotype Sorts</vt:lpstr>
      <vt:lpstr>Times New Roman</vt:lpstr>
      <vt:lpstr>Webdings</vt:lpstr>
      <vt:lpstr>Office Theme</vt:lpstr>
      <vt:lpstr>Database Design</vt:lpstr>
      <vt:lpstr>Database Design – 3 levels</vt:lpstr>
      <vt:lpstr>Design Approaches</vt:lpstr>
      <vt:lpstr>ER model -- Database Modeling</vt:lpstr>
      <vt:lpstr>Entity Sets</vt:lpstr>
      <vt:lpstr>Entity Sets -- instructor and student</vt:lpstr>
      <vt:lpstr>Relationship Sets</vt:lpstr>
      <vt:lpstr>Relationship Set advisor</vt:lpstr>
      <vt:lpstr>Relationship Sets (Cont.)</vt:lpstr>
      <vt:lpstr>Degree of a Relationship Set</vt:lpstr>
      <vt:lpstr>Mapping Cardinality Constraints</vt:lpstr>
      <vt:lpstr>Mapping Cardinalities</vt:lpstr>
      <vt:lpstr>Mapping Cardinalities </vt:lpstr>
      <vt:lpstr>Complex Attributes</vt:lpstr>
      <vt:lpstr>Composite Attributes</vt:lpstr>
      <vt:lpstr>Weak Entity Sets</vt:lpstr>
      <vt:lpstr>Weak Entity Sets (Cont.)</vt:lpstr>
      <vt:lpstr>Weak Entity Sets (Cont.)</vt:lpstr>
      <vt:lpstr>Popular Notations</vt:lpstr>
      <vt:lpstr>PowerPoint Presentation</vt:lpstr>
      <vt:lpstr>E-R Diagrams    -   Chen’s notation</vt:lpstr>
      <vt:lpstr>E-R Diagrams    -   Chen’s notation</vt:lpstr>
      <vt:lpstr>E-R Diagrams    -   Chen’s notation</vt:lpstr>
      <vt:lpstr>E-R Diagrams    -   Chen’s notation</vt:lpstr>
      <vt:lpstr>E-R Diagrams    -   Chen’s notation – Relationship</vt:lpstr>
      <vt:lpstr>E-R Diagrams    -   Chen’s notation – Relationship</vt:lpstr>
      <vt:lpstr>E-R Diagrams    -   Chen’s notation – Relationship</vt:lpstr>
      <vt:lpstr>E-R Diagrams    -   Chen’s notation </vt:lpstr>
      <vt:lpstr>E-R Diagrams    -   Chen’s notation – Exercise</vt:lpstr>
      <vt:lpstr>E-R Diagrams    -   Chen’s notation – Exercise</vt:lpstr>
      <vt:lpstr>E-R Diagrams    -   Chen’s notation – Exercise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Dr. Muhammad Abdul Rehman Soomrani</dc:creator>
  <cp:lastModifiedBy>023-19-0106</cp:lastModifiedBy>
  <cp:revision>165</cp:revision>
  <dcterms:created xsi:type="dcterms:W3CDTF">2020-09-15T16:36:23Z</dcterms:created>
  <dcterms:modified xsi:type="dcterms:W3CDTF">2023-03-11T13:19:01Z</dcterms:modified>
</cp:coreProperties>
</file>

<file path=docProps/thumbnail.jpeg>
</file>